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7"/>
  </p:notesMasterIdLst>
  <p:sldIdLst>
    <p:sldId id="307" r:id="rId6"/>
    <p:sldId id="343" r:id="rId7"/>
    <p:sldId id="339" r:id="rId8"/>
    <p:sldId id="345" r:id="rId9"/>
    <p:sldId id="346" r:id="rId10"/>
    <p:sldId id="379" r:id="rId11"/>
    <p:sldId id="380" r:id="rId12"/>
    <p:sldId id="381" r:id="rId13"/>
    <p:sldId id="382" r:id="rId14"/>
    <p:sldId id="383" r:id="rId15"/>
    <p:sldId id="347" r:id="rId16"/>
    <p:sldId id="348" r:id="rId17"/>
    <p:sldId id="361" r:id="rId18"/>
    <p:sldId id="362" r:id="rId19"/>
    <p:sldId id="364" r:id="rId20"/>
    <p:sldId id="365" r:id="rId21"/>
    <p:sldId id="366" r:id="rId22"/>
    <p:sldId id="367" r:id="rId23"/>
    <p:sldId id="357" r:id="rId24"/>
    <p:sldId id="369" r:id="rId25"/>
    <p:sldId id="368" r:id="rId26"/>
    <p:sldId id="370" r:id="rId27"/>
    <p:sldId id="371" r:id="rId28"/>
    <p:sldId id="372" r:id="rId29"/>
    <p:sldId id="373" r:id="rId30"/>
    <p:sldId id="375" r:id="rId31"/>
    <p:sldId id="376" r:id="rId32"/>
    <p:sldId id="377" r:id="rId33"/>
    <p:sldId id="378" r:id="rId34"/>
    <p:sldId id="384" r:id="rId35"/>
    <p:sldId id="385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F03455"/>
    <a:srgbClr val="3C1053"/>
    <a:srgbClr val="F4364C"/>
    <a:srgbClr val="C8C9C7"/>
    <a:srgbClr val="3C0E52"/>
    <a:srgbClr val="0DC9FD"/>
    <a:srgbClr val="1EBCAC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6764C-D7CC-0341-97A8-D8035C242B3B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F37EA7B-FD2B-1041-91DB-6A4042F38EE9}">
      <dgm:prSet/>
      <dgm:spPr/>
      <dgm:t>
        <a:bodyPr/>
        <a:lstStyle/>
        <a:p>
          <a:endParaRPr lang="es-MX"/>
        </a:p>
      </dgm:t>
    </dgm:pt>
    <dgm:pt modelId="{2FF03206-6A9B-5640-B3C0-178F92E51F80}" type="parTrans" cxnId="{B631722F-F8AA-F14F-96F8-D9135DA8E9FF}">
      <dgm:prSet/>
      <dgm:spPr/>
      <dgm:t>
        <a:bodyPr/>
        <a:lstStyle/>
        <a:p>
          <a:endParaRPr lang="es-MX"/>
        </a:p>
      </dgm:t>
    </dgm:pt>
    <dgm:pt modelId="{F19674A4-1D0B-2642-B044-617969322F23}" type="sibTrans" cxnId="{B631722F-F8AA-F14F-96F8-D9135DA8E9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54E27015-05C5-8A4C-91DF-96D138BFD29F}" type="pres">
      <dgm:prSet presAssocID="{DAF6764C-D7CC-0341-97A8-D8035C242B3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MX"/>
        </a:p>
      </dgm:t>
    </dgm:pt>
    <dgm:pt modelId="{DD59DA84-7E25-F448-B980-0EFC686AD322}" type="pres">
      <dgm:prSet presAssocID="{DAF6764C-D7CC-0341-97A8-D8035C242B3B}" presName="Name1" presStyleCnt="0"/>
      <dgm:spPr/>
    </dgm:pt>
    <dgm:pt modelId="{C4444A33-6B40-AB4F-85E1-F43D92646921}" type="pres">
      <dgm:prSet presAssocID="{F19674A4-1D0B-2642-B044-617969322F23}" presName="picture_1" presStyleCnt="0"/>
      <dgm:spPr/>
    </dgm:pt>
    <dgm:pt modelId="{0005B0D2-B676-6D4A-B664-BCCB74D63410}" type="pres">
      <dgm:prSet presAssocID="{F19674A4-1D0B-2642-B044-617969322F23}" presName="pictureRepeatNode" presStyleLbl="alignImgPlace1" presStyleIdx="0" presStyleCnt="1" custScaleX="131993" custScaleY="131547" custLinFactNeighborX="1672"/>
      <dgm:spPr/>
      <dgm:t>
        <a:bodyPr/>
        <a:lstStyle/>
        <a:p>
          <a:endParaRPr lang="es-MX"/>
        </a:p>
      </dgm:t>
    </dgm:pt>
    <dgm:pt modelId="{D6FC07A3-65B9-8B42-8BF0-FE516702C3B5}" type="pres">
      <dgm:prSet presAssocID="{FF37EA7B-FD2B-1041-91DB-6A4042F38EE9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0CB2D0B7-89AD-4197-B131-5306090D960A}" type="presOf" srcId="{F19674A4-1D0B-2642-B044-617969322F23}" destId="{0005B0D2-B676-6D4A-B664-BCCB74D63410}" srcOrd="0" destOrd="0" presId="urn:microsoft.com/office/officeart/2008/layout/CircularPictureCallout"/>
    <dgm:cxn modelId="{7F16EF05-441B-4FDC-957E-4D903C9C11AE}" type="presOf" srcId="{DAF6764C-D7CC-0341-97A8-D8035C242B3B}" destId="{54E27015-05C5-8A4C-91DF-96D138BFD29F}" srcOrd="0" destOrd="0" presId="urn:microsoft.com/office/officeart/2008/layout/CircularPictureCallout"/>
    <dgm:cxn modelId="{B631722F-F8AA-F14F-96F8-D9135DA8E9FF}" srcId="{DAF6764C-D7CC-0341-97A8-D8035C242B3B}" destId="{FF37EA7B-FD2B-1041-91DB-6A4042F38EE9}" srcOrd="0" destOrd="0" parTransId="{2FF03206-6A9B-5640-B3C0-178F92E51F80}" sibTransId="{F19674A4-1D0B-2642-B044-617969322F23}"/>
    <dgm:cxn modelId="{E0007776-2CD2-4FA3-9B96-2F24B7622DB3}" type="presOf" srcId="{FF37EA7B-FD2B-1041-91DB-6A4042F38EE9}" destId="{D6FC07A3-65B9-8B42-8BF0-FE516702C3B5}" srcOrd="0" destOrd="0" presId="urn:microsoft.com/office/officeart/2008/layout/CircularPictureCallout"/>
    <dgm:cxn modelId="{F866D7BF-26BF-4B71-9A4F-E190FDE202A3}" type="presParOf" srcId="{54E27015-05C5-8A4C-91DF-96D138BFD29F}" destId="{DD59DA84-7E25-F448-B980-0EFC686AD322}" srcOrd="0" destOrd="0" presId="urn:microsoft.com/office/officeart/2008/layout/CircularPictureCallout"/>
    <dgm:cxn modelId="{1359D778-F3D2-4FBB-A1D4-6629B384BC38}" type="presParOf" srcId="{DD59DA84-7E25-F448-B980-0EFC686AD322}" destId="{C4444A33-6B40-AB4F-85E1-F43D92646921}" srcOrd="0" destOrd="0" presId="urn:microsoft.com/office/officeart/2008/layout/CircularPictureCallout"/>
    <dgm:cxn modelId="{996C913C-89AE-4C5F-884C-23877D3E6458}" type="presParOf" srcId="{C4444A33-6B40-AB4F-85E1-F43D92646921}" destId="{0005B0D2-B676-6D4A-B664-BCCB74D63410}" srcOrd="0" destOrd="0" presId="urn:microsoft.com/office/officeart/2008/layout/CircularPictureCallout"/>
    <dgm:cxn modelId="{0AC513A7-600B-4B72-8BF6-B6C422EDE098}" type="presParOf" srcId="{DD59DA84-7E25-F448-B980-0EFC686AD322}" destId="{D6FC07A3-65B9-8B42-8BF0-FE516702C3B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5B0D2-B676-6D4A-B664-BCCB74D63410}">
      <dsp:nvSpPr>
        <dsp:cNvPr id="0" name=""/>
        <dsp:cNvSpPr/>
      </dsp:nvSpPr>
      <dsp:spPr>
        <a:xfrm>
          <a:off x="1114973" y="5"/>
          <a:ext cx="4125203" cy="41112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C07A3-65B9-8B42-8BF0-FE516702C3B5}">
      <dsp:nvSpPr>
        <dsp:cNvPr id="0" name=""/>
        <dsp:cNvSpPr/>
      </dsp:nvSpPr>
      <dsp:spPr>
        <a:xfrm>
          <a:off x="2125217" y="2152522"/>
          <a:ext cx="2000204" cy="1031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6500" kern="1200"/>
        </a:p>
      </dsp:txBody>
      <dsp:txXfrm>
        <a:off x="2125217" y="2152522"/>
        <a:ext cx="2000204" cy="103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22/06/2023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22/06/2023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22/06/2023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Multicolinealidad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560975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ejemplo muestra la relación entre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76" y="2000322"/>
            <a:ext cx="7381876" cy="4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19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5A0FA56-6BC6-7784-94A4-A9567E2F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54907EA-BE49-8C79-8001-ED786CE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C10487A4-FC39-F9DB-395D-BC3AAAD2DD6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Variables Dummy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0A200FAD-0C14-22BB-89C2-69791A41F502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B922D37A-5A96-E5D0-C485-E8157F4E2ED8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Variables Dummy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37EA0076-F26D-845D-19A3-81F443B3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6135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12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9787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Tenemos este conjunto de datos, para realizar un modelo de Regresión Lineal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00730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4957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099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14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???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737433" y="2686050"/>
            <a:ext cx="1592175" cy="471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ounded Rectangle 10"/>
          <p:cNvSpPr/>
          <p:nvPr/>
        </p:nvSpPr>
        <p:spPr>
          <a:xfrm>
            <a:off x="6737432" y="3542896"/>
            <a:ext cx="1592175" cy="471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700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15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???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737433" y="2686050"/>
            <a:ext cx="1592175" cy="471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ounded Rectangle 10"/>
          <p:cNvSpPr/>
          <p:nvPr/>
        </p:nvSpPr>
        <p:spPr>
          <a:xfrm>
            <a:off x="6737432" y="3542896"/>
            <a:ext cx="1592175" cy="4714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2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11143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8329608" y="2471738"/>
            <a:ext cx="585792" cy="4500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 flipV="1">
            <a:off x="8329607" y="2471738"/>
            <a:ext cx="2214568" cy="13069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317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16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???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66092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8329608" y="2914650"/>
            <a:ext cx="457205" cy="7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327638" y="4224337"/>
            <a:ext cx="457205" cy="71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585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17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???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3182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8327637" y="3350419"/>
            <a:ext cx="21191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327637" y="3788569"/>
            <a:ext cx="21191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27636" y="4660107"/>
            <a:ext cx="211913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884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18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???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93182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4" name="Left Brace 3"/>
          <p:cNvSpPr/>
          <p:nvPr/>
        </p:nvSpPr>
        <p:spPr>
          <a:xfrm rot="5400000">
            <a:off x="10090371" y="383241"/>
            <a:ext cx="349542" cy="31064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402755" y="1233112"/>
            <a:ext cx="3466701" cy="3139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51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19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7699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           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37433" y="2686050"/>
            <a:ext cx="1592175" cy="2185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10090371" y="383241"/>
            <a:ext cx="349542" cy="31064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402755" y="1233112"/>
            <a:ext cx="3466701" cy="3139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968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7339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Regresión Lineal Múltiple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6391603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Regresión Lineal Múltiple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248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20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7699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           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endParaRPr baseline="-25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37433" y="2686050"/>
            <a:ext cx="1592175" cy="2185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5522574"/>
            <a:ext cx="962025" cy="9620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277281" y="2695901"/>
            <a:ext cx="1592175" cy="2185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 rot="5400000">
            <a:off x="10090371" y="383241"/>
            <a:ext cx="349542" cy="31064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402755" y="1233112"/>
            <a:ext cx="3466701" cy="3139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1068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21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Trampa de las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7699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           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20" name="Left Brace 19"/>
          <p:cNvSpPr/>
          <p:nvPr/>
        </p:nvSpPr>
        <p:spPr>
          <a:xfrm rot="5400000">
            <a:off x="10090371" y="383241"/>
            <a:ext cx="349542" cy="31064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402755" y="1233112"/>
            <a:ext cx="3466701" cy="3139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" name="Rectangle 19"/>
          <p:cNvGrpSpPr/>
          <p:nvPr/>
        </p:nvGrpSpPr>
        <p:grpSpPr>
          <a:xfrm>
            <a:off x="5457166" y="3273245"/>
            <a:ext cx="3048000" cy="931338"/>
            <a:chOff x="0" y="-1"/>
            <a:chExt cx="3048000" cy="931336"/>
          </a:xfrm>
        </p:grpSpPr>
        <p:sp>
          <p:nvSpPr>
            <p:cNvPr id="25" name="Rectangle"/>
            <p:cNvSpPr/>
            <p:nvPr/>
          </p:nvSpPr>
          <p:spPr>
            <a:xfrm>
              <a:off x="0" y="-1"/>
              <a:ext cx="3048000" cy="931336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6" name="D2 = 1 - D1"/>
            <p:cNvSpPr txBox="1"/>
            <p:nvPr/>
          </p:nvSpPr>
          <p:spPr>
            <a:xfrm>
              <a:off x="0" y="173281"/>
              <a:ext cx="3048000" cy="584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rPr>
                  <a:latin typeface="Verdana" panose="020B0604030504040204" pitchFamily="34" charset="0"/>
                  <a:ea typeface="Verdana" panose="020B0604030504040204" pitchFamily="34" charset="0"/>
                </a:rPr>
                <a:t>D</a:t>
              </a:r>
              <a:r>
                <a:rPr baseline="-25000"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  <a:r>
                <a:rPr>
                  <a:latin typeface="Verdana" panose="020B0604030504040204" pitchFamily="34" charset="0"/>
                  <a:ea typeface="Verdana" panose="020B0604030504040204" pitchFamily="34" charset="0"/>
                </a:rPr>
                <a:t> = 1 - D</a:t>
              </a:r>
              <a:r>
                <a:rPr baseline="-25000"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31968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 advAuto="0"/>
      <p:bldP spid="22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22</a:t>
            </a:fld>
            <a:endParaRPr lang="es-MX"/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14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4702"/>
              </p:ext>
            </p:extLst>
          </p:nvPr>
        </p:nvGraphicFramePr>
        <p:xfrm>
          <a:off x="324243" y="2237451"/>
          <a:ext cx="8005365" cy="26337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01073">
                  <a:extLst>
                    <a:ext uri="{9D8B030D-6E8A-4147-A177-3AD203B41FA5}">
                      <a16:colId xmlns="" xmlns:a16="http://schemas.microsoft.com/office/drawing/2014/main" val="3824228278"/>
                    </a:ext>
                  </a:extLst>
                </a:gridCol>
                <a:gridCol w="1601073">
                  <a:extLst>
                    <a:ext uri="{9D8B030D-6E8A-4147-A177-3AD203B41FA5}">
                      <a16:colId xmlns="" xmlns:a16="http://schemas.microsoft.com/office/drawing/2014/main" val="1621641954"/>
                    </a:ext>
                  </a:extLst>
                </a:gridCol>
                <a:gridCol w="1601073"/>
                <a:gridCol w="1601073"/>
                <a:gridCol w="1601073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Utilidad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5000">
                          <a:schemeClr val="accent3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Investigación</a:t>
                      </a:r>
                      <a:r>
                        <a:rPr lang="en-US" sz="1200" b="1" baseline="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&amp; Desarrollo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Administración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Marketing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">
                          <a:srgbClr val="C126B8"/>
                        </a:gs>
                        <a:gs pos="98000">
                          <a:srgbClr val="7030A0"/>
                        </a:gs>
                      </a:gsLst>
                      <a:lin ang="81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Estado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192,261.83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165,349.20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136,897.80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471,784.10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191,792.06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162,597.70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151,377.59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443,898.53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191,050.39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153,441.51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101,145.55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407,934.54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182,901.99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144,372.41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118,671.85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383,199.62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New York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166,187.94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142,107.34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91,391.77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366,168.42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Montserrat Light"/>
                          <a:sym typeface="Montserrat Light"/>
                        </a:rPr>
                        <a:t>California</a:t>
                      </a:r>
                    </a:p>
                  </a:txBody>
                  <a:tcPr marL="6484" marR="6484" marT="6484" marB="6484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graphicFrame>
        <p:nvGraphicFramePr>
          <p:cNvPr id="15" name="Table 3">
            <a:extLst>
              <a:ext uri="{FF2B5EF4-FFF2-40B4-BE49-F238E27FC236}">
                <a16:creationId xmlns="" xmlns:a16="http://schemas.microsoft.com/office/drawing/2014/main" id="{422A8208-A563-A55B-5344-09BD741B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7699"/>
              </p:ext>
            </p:extLst>
          </p:nvPr>
        </p:nvGraphicFramePr>
        <p:xfrm>
          <a:off x="8680724" y="2237451"/>
          <a:ext cx="3188732" cy="2611896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94366"/>
                <a:gridCol w="1594366">
                  <a:extLst>
                    <a:ext uri="{9D8B030D-6E8A-4147-A177-3AD203B41FA5}">
                      <a16:colId xmlns="" xmlns:a16="http://schemas.microsoft.com/office/drawing/2014/main" val="3512237030"/>
                    </a:ext>
                  </a:extLst>
                </a:gridCol>
              </a:tblGrid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200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New York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smtClean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California</a:t>
                      </a:r>
                      <a:endParaRPr lang="es-MX" sz="120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2000">
                          <a:schemeClr val="accent1"/>
                        </a:gs>
                        <a:gs pos="7000">
                          <a:schemeClr val="accent5"/>
                        </a:gs>
                      </a:gsLst>
                      <a:lin ang="4200000" scaled="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4006425940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95307831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649827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0154858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1017362"/>
                  </a:ext>
                </a:extLst>
              </a:tr>
              <a:tr h="435316"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smtClean="0">
                          <a:solidFill>
                            <a:srgbClr val="3C1053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s-MX" sz="1400">
                        <a:solidFill>
                          <a:srgbClr val="3C1053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23197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7225" y="4997438"/>
            <a:ext cx="112122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=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              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*D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10090371" y="383241"/>
            <a:ext cx="349542" cy="31064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402755" y="1233112"/>
            <a:ext cx="3466701" cy="3139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Trampa de las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Dummy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8351673" y="5762252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Siempre debemos omitir una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variable, para evitar la multicolinealidad entre variables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427" y="4809170"/>
            <a:ext cx="838201" cy="83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78233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="" xmlns:a16="http://schemas.microsoft.com/office/drawing/2014/main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Como Construir un Modelo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Como Construir un Modelo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404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24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 Construir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Modelo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incluir todas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1" name="Rectangle 12"/>
          <p:cNvGrpSpPr/>
          <p:nvPr/>
        </p:nvGrpSpPr>
        <p:grpSpPr>
          <a:xfrm>
            <a:off x="2027301" y="3245367"/>
            <a:ext cx="457200" cy="457200"/>
            <a:chOff x="0" y="0"/>
            <a:chExt cx="457200" cy="457200"/>
          </a:xfrm>
        </p:grpSpPr>
        <p:sp>
          <p:nvSpPr>
            <p:cNvPr id="52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3" name="X2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2</a:t>
              </a:r>
            </a:p>
          </p:txBody>
        </p:sp>
      </p:grpSp>
      <p:grpSp>
        <p:nvGrpSpPr>
          <p:cNvPr id="54" name="Rectangle 17"/>
          <p:cNvGrpSpPr/>
          <p:nvPr/>
        </p:nvGrpSpPr>
        <p:grpSpPr>
          <a:xfrm>
            <a:off x="3094101" y="3016767"/>
            <a:ext cx="457200" cy="457200"/>
            <a:chOff x="0" y="0"/>
            <a:chExt cx="457200" cy="457200"/>
          </a:xfrm>
        </p:grpSpPr>
        <p:sp>
          <p:nvSpPr>
            <p:cNvPr id="55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263624"/>
                    <a:satOff val="55948"/>
                    <a:lumOff val="27907"/>
                  </a:schemeClr>
                </a:gs>
                <a:gs pos="35000">
                  <a:srgbClr val="E4FDBF"/>
                </a:gs>
                <a:gs pos="100000">
                  <a:schemeClr val="accent3">
                    <a:hueOff val="321486"/>
                    <a:satOff val="58119"/>
                    <a:lumOff val="40966"/>
                  </a:schemeClr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6" name="X3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3</a:t>
              </a:r>
            </a:p>
          </p:txBody>
        </p:sp>
      </p:grpSp>
      <p:grpSp>
        <p:nvGrpSpPr>
          <p:cNvPr id="57" name="Rectangle 18"/>
          <p:cNvGrpSpPr/>
          <p:nvPr/>
        </p:nvGrpSpPr>
        <p:grpSpPr>
          <a:xfrm>
            <a:off x="4237101" y="2940567"/>
            <a:ext cx="485775" cy="457200"/>
            <a:chOff x="0" y="0"/>
            <a:chExt cx="485775" cy="457200"/>
          </a:xfrm>
        </p:grpSpPr>
        <p:sp>
          <p:nvSpPr>
            <p:cNvPr id="58" name="Rectangle"/>
            <p:cNvSpPr/>
            <p:nvPr/>
          </p:nvSpPr>
          <p:spPr>
            <a:xfrm>
              <a:off x="0" y="0"/>
              <a:ext cx="485775" cy="457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206663"/>
                    <a:satOff val="29896"/>
                    <a:lumOff val="29240"/>
                  </a:schemeClr>
                </a:gs>
                <a:gs pos="35000">
                  <a:srgbClr val="D8C9EE"/>
                </a:gs>
                <a:gs pos="100000">
                  <a:schemeClr val="accent4">
                    <a:hueOff val="-242556"/>
                    <a:satOff val="32941"/>
                    <a:lumOff val="43328"/>
                  </a:schemeClr>
                </a:gs>
              </a:gsLst>
              <a:lin ang="16200000" scaled="0"/>
            </a:gradFill>
            <a:ln w="9525" cap="flat">
              <a:solidFill>
                <a:srgbClr val="7D60A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9" name="X4"/>
            <p:cNvSpPr txBox="1"/>
            <p:nvPr/>
          </p:nvSpPr>
          <p:spPr>
            <a:xfrm>
              <a:off x="0" y="21462"/>
              <a:ext cx="485775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4</a:t>
              </a:r>
            </a:p>
          </p:txBody>
        </p:sp>
      </p:grpSp>
      <p:grpSp>
        <p:nvGrpSpPr>
          <p:cNvPr id="60" name="Rectangle 20"/>
          <p:cNvGrpSpPr/>
          <p:nvPr/>
        </p:nvGrpSpPr>
        <p:grpSpPr>
          <a:xfrm>
            <a:off x="5303901" y="3016767"/>
            <a:ext cx="457200" cy="457200"/>
            <a:chOff x="0" y="0"/>
            <a:chExt cx="457200" cy="457200"/>
          </a:xfrm>
        </p:grpSpPr>
        <p:sp>
          <p:nvSpPr>
            <p:cNvPr id="61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49502"/>
                    <a:satOff val="48101"/>
                    <a:lumOff val="28891"/>
                  </a:schemeClr>
                </a:gs>
                <a:gs pos="35000">
                  <a:srgbClr val="BFEDFF"/>
                </a:gs>
                <a:gs pos="100000">
                  <a:schemeClr val="accent5">
                    <a:hueOff val="308963"/>
                    <a:satOff val="48101"/>
                    <a:lumOff val="41680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2" name="X5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5</a:t>
              </a:r>
            </a:p>
          </p:txBody>
        </p:sp>
      </p:grpSp>
      <p:grpSp>
        <p:nvGrpSpPr>
          <p:cNvPr id="63" name="Rectangle 21"/>
          <p:cNvGrpSpPr/>
          <p:nvPr/>
        </p:nvGrpSpPr>
        <p:grpSpPr>
          <a:xfrm>
            <a:off x="6142101" y="3550167"/>
            <a:ext cx="457200" cy="457200"/>
            <a:chOff x="0" y="0"/>
            <a:chExt cx="457200" cy="457200"/>
          </a:xfrm>
        </p:grpSpPr>
        <p:sp>
          <p:nvSpPr>
            <p:cNvPr id="64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-456778"/>
                    <a:satOff val="8290"/>
                    <a:lumOff val="24503"/>
                  </a:schemeClr>
                </a:gs>
                <a:gs pos="35000">
                  <a:srgbClr val="FFDECF"/>
                </a:gs>
                <a:gs pos="100000">
                  <a:schemeClr val="accent6">
                    <a:hueOff val="-556026"/>
                    <a:satOff val="8290"/>
                    <a:lumOff val="34267"/>
                  </a:schemeClr>
                </a:gs>
              </a:gsLst>
              <a:lin ang="16200000" scaled="0"/>
            </a:gradFill>
            <a:ln w="9525" cap="flat">
              <a:solidFill>
                <a:srgbClr val="F6924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5" name="X6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6</a:t>
              </a:r>
            </a:p>
          </p:txBody>
        </p:sp>
      </p:grpSp>
      <p:grpSp>
        <p:nvGrpSpPr>
          <p:cNvPr id="66" name="Rectangle 22"/>
          <p:cNvGrpSpPr/>
          <p:nvPr/>
        </p:nvGrpSpPr>
        <p:grpSpPr>
          <a:xfrm>
            <a:off x="1417701" y="4312167"/>
            <a:ext cx="457200" cy="457200"/>
            <a:chOff x="0" y="0"/>
            <a:chExt cx="457200" cy="457200"/>
          </a:xfrm>
        </p:grpSpPr>
        <p:sp>
          <p:nvSpPr>
            <p:cNvPr id="6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8" name="X1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1</a:t>
              </a:r>
            </a:p>
          </p:txBody>
        </p:sp>
      </p:grpSp>
      <p:grpSp>
        <p:nvGrpSpPr>
          <p:cNvPr id="69" name="Rectangle 24"/>
          <p:cNvGrpSpPr/>
          <p:nvPr/>
        </p:nvGrpSpPr>
        <p:grpSpPr>
          <a:xfrm>
            <a:off x="6599301" y="4312167"/>
            <a:ext cx="457200" cy="457200"/>
            <a:chOff x="0" y="0"/>
            <a:chExt cx="457200" cy="457200"/>
          </a:xfrm>
        </p:grpSpPr>
        <p:sp>
          <p:nvSpPr>
            <p:cNvPr id="70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71" name="X7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7</a:t>
              </a:r>
            </a:p>
          </p:txBody>
        </p:sp>
      </p:grpSp>
      <p:sp>
        <p:nvSpPr>
          <p:cNvPr id="72" name="Straight Arrow Connector 26"/>
          <p:cNvSpPr/>
          <p:nvPr/>
        </p:nvSpPr>
        <p:spPr>
          <a:xfrm>
            <a:off x="2332101" y="4540767"/>
            <a:ext cx="1143000" cy="0"/>
          </a:xfrm>
          <a:prstGeom prst="line">
            <a:avLst/>
          </a:prstGeom>
          <a:ln w="5715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traight Arrow Connector 27"/>
          <p:cNvSpPr/>
          <p:nvPr/>
        </p:nvSpPr>
        <p:spPr>
          <a:xfrm>
            <a:off x="2713101" y="3854966"/>
            <a:ext cx="990601" cy="457202"/>
          </a:xfrm>
          <a:prstGeom prst="line">
            <a:avLst/>
          </a:prstGeom>
          <a:ln w="57150"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traight Arrow Connector 29"/>
          <p:cNvSpPr/>
          <p:nvPr/>
        </p:nvSpPr>
        <p:spPr>
          <a:xfrm>
            <a:off x="3551301" y="3626366"/>
            <a:ext cx="457201" cy="533402"/>
          </a:xfrm>
          <a:prstGeom prst="line">
            <a:avLst/>
          </a:prstGeom>
          <a:ln w="57150">
            <a:solidFill>
              <a:srgbClr val="98B95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Straight Arrow Connector 31"/>
          <p:cNvSpPr/>
          <p:nvPr/>
        </p:nvSpPr>
        <p:spPr>
          <a:xfrm flipH="1">
            <a:off x="4313300" y="3550167"/>
            <a:ext cx="76202" cy="609600"/>
          </a:xfrm>
          <a:prstGeom prst="line">
            <a:avLst/>
          </a:prstGeom>
          <a:ln w="57150">
            <a:solidFill>
              <a:srgbClr val="7D60A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6" name="Rectangle 34"/>
          <p:cNvGrpSpPr/>
          <p:nvPr/>
        </p:nvGrpSpPr>
        <p:grpSpPr>
          <a:xfrm>
            <a:off x="4008501" y="4312167"/>
            <a:ext cx="457200" cy="457200"/>
            <a:chOff x="0" y="0"/>
            <a:chExt cx="457200" cy="457200"/>
          </a:xfrm>
        </p:grpSpPr>
        <p:sp>
          <p:nvSpPr>
            <p:cNvPr id="7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80000">
                  <a:srgbClr val="000000"/>
                </a:gs>
                <a:gs pos="100000">
                  <a:srgbClr val="000000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y"/>
            <p:cNvSpPr txBox="1"/>
            <p:nvPr/>
          </p:nvSpPr>
          <p:spPr>
            <a:xfrm>
              <a:off x="0" y="43180"/>
              <a:ext cx="4572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y</a:t>
              </a:r>
            </a:p>
          </p:txBody>
        </p:sp>
      </p:grpSp>
      <p:sp>
        <p:nvSpPr>
          <p:cNvPr id="79" name="Straight Arrow Connector 40"/>
          <p:cNvSpPr/>
          <p:nvPr/>
        </p:nvSpPr>
        <p:spPr>
          <a:xfrm flipH="1">
            <a:off x="4694301" y="3626367"/>
            <a:ext cx="762001" cy="609600"/>
          </a:xfrm>
          <a:prstGeom prst="line">
            <a:avLst/>
          </a:prstGeom>
          <a:ln w="57150">
            <a:solidFill>
              <a:srgbClr val="46AAC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Straight Arrow Connector 42"/>
          <p:cNvSpPr/>
          <p:nvPr/>
        </p:nvSpPr>
        <p:spPr>
          <a:xfrm flipH="1">
            <a:off x="4922901" y="4007367"/>
            <a:ext cx="990601" cy="381000"/>
          </a:xfrm>
          <a:prstGeom prst="line">
            <a:avLst/>
          </a:prstGeom>
          <a:ln w="57150">
            <a:solidFill>
              <a:srgbClr val="F6924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Straight Arrow Connector 44"/>
          <p:cNvSpPr/>
          <p:nvPr/>
        </p:nvSpPr>
        <p:spPr>
          <a:xfrm flipH="1">
            <a:off x="4922901" y="4540767"/>
            <a:ext cx="1219200" cy="0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1" y="30929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701" y="27881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301" y="28643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01" y="4131192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87" y="4769367"/>
            <a:ext cx="933627" cy="13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83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22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2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1" grpId="0" animBg="1" advAuto="0"/>
      <p:bldP spid="54" grpId="0" animBg="1" advAuto="0"/>
      <p:bldP spid="57" grpId="0" animBg="1" advAuto="0"/>
      <p:bldP spid="60" grpId="0" animBg="1" advAuto="0"/>
      <p:bldP spid="63" grpId="0" animBg="1" advAuto="0"/>
      <p:bldP spid="66" grpId="0" animBg="1" advAuto="0"/>
      <p:bldP spid="69" grpId="0" animBg="1" advAuto="0"/>
      <p:bldP spid="72" grpId="0" animBg="1" advAuto="0"/>
      <p:bldP spid="73" grpId="0" animBg="1" advAuto="0"/>
      <p:bldP spid="74" grpId="0" animBg="1" advAuto="0"/>
      <p:bldP spid="75" grpId="0" animBg="1" advAuto="0"/>
      <p:bldP spid="76" grpId="0" animBg="1" advAuto="0"/>
      <p:bldP spid="79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85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25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 Construir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Modelo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61" y="1939715"/>
            <a:ext cx="3971923" cy="227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98" y="3179302"/>
            <a:ext cx="5850579" cy="2922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5410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 advAuto="0"/>
      <p:bldP spid="46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6900"/>
            <a:ext cx="4460875" cy="1093788"/>
          </a:xfrm>
        </p:spPr>
        <p:txBody>
          <a:bodyPr>
            <a:normAutofit/>
          </a:bodyPr>
          <a:lstStyle/>
          <a:p>
            <a:pPr algn="l"/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Como Construir</a:t>
            </a:r>
            <a:b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b="1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Modelo</a:t>
            </a:r>
            <a:endParaRPr lang="es-MX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490086" y="1825179"/>
            <a:ext cx="1512816" cy="78327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 atrás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="" xmlns:a16="http://schemas.microsoft.com/office/drawing/2014/main" id="{3DBA871A-6303-C777-4B01-A0E339FDED54}"/>
              </a:ext>
            </a:extLst>
          </p:cNvPr>
          <p:cNvSpPr/>
          <p:nvPr/>
        </p:nvSpPr>
        <p:spPr>
          <a:xfrm>
            <a:off x="8833784" y="1825179"/>
            <a:ext cx="2169117" cy="81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="" xmlns:a16="http://schemas.microsoft.com/office/drawing/2014/main" id="{21F806DC-C6B3-F756-0DBD-8DCE4F84D1A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943505" y="2232179"/>
            <a:ext cx="640215" cy="3628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="" xmlns:a16="http://schemas.microsoft.com/office/drawing/2014/main" id="{AA963904-3DBB-5789-9A33-191BF5A2488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8002277" y="4629150"/>
            <a:ext cx="504102" cy="2007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="" xmlns:a16="http://schemas.microsoft.com/office/drawing/2014/main" id="{75A76577-ACA6-28B3-1229-9030B7EE6F6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234912" y="3501863"/>
            <a:ext cx="611409" cy="141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8583720" y="1825179"/>
            <a:ext cx="814000" cy="814000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Subtítulo 2">
            <a:extLst>
              <a:ext uri="{FF2B5EF4-FFF2-40B4-BE49-F238E27FC236}">
                <a16:creationId xmlns="" xmlns:a16="http://schemas.microsoft.com/office/drawing/2014/main" id="{BF73BC5E-0539-F36A-43DA-DD719CB8E452}"/>
              </a:ext>
            </a:extLst>
          </p:cNvPr>
          <p:cNvSpPr txBox="1">
            <a:spLocks/>
          </p:cNvSpPr>
          <p:nvPr/>
        </p:nvSpPr>
        <p:spPr>
          <a:xfrm>
            <a:off x="9672130" y="3056003"/>
            <a:ext cx="1529313" cy="83464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 adelante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A1297788-B99E-774F-BB1B-98829BDDAE53}"/>
              </a:ext>
            </a:extLst>
          </p:cNvPr>
          <p:cNvSpPr/>
          <p:nvPr/>
        </p:nvSpPr>
        <p:spPr>
          <a:xfrm>
            <a:off x="9042012" y="3056003"/>
            <a:ext cx="2169117" cy="83464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="" xmlns:a16="http://schemas.microsoft.com/office/drawing/2014/main" id="{BAC61721-0029-FC25-8D50-459A3D1E4395}"/>
              </a:ext>
            </a:extLst>
          </p:cNvPr>
          <p:cNvSpPr>
            <a:spLocks noChangeAspect="1"/>
          </p:cNvSpPr>
          <p:nvPr/>
        </p:nvSpPr>
        <p:spPr>
          <a:xfrm>
            <a:off x="8846321" y="3094863"/>
            <a:ext cx="814000" cy="814000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Subtítulo 2">
            <a:extLst>
              <a:ext uri="{FF2B5EF4-FFF2-40B4-BE49-F238E27FC236}">
                <a16:creationId xmlns="" xmlns:a16="http://schemas.microsoft.com/office/drawing/2014/main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9348817" y="4384057"/>
            <a:ext cx="1529313" cy="86099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bidireccional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="" xmlns:a16="http://schemas.microsoft.com/office/drawing/2014/main" id="{4FBE715C-F0D6-481F-49E9-3A0F93EDBE0B}"/>
              </a:ext>
            </a:extLst>
          </p:cNvPr>
          <p:cNvSpPr/>
          <p:nvPr/>
        </p:nvSpPr>
        <p:spPr>
          <a:xfrm>
            <a:off x="8720531" y="4375925"/>
            <a:ext cx="2169117" cy="86099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8506379" y="4422919"/>
            <a:ext cx="814000" cy="814000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Subtítulo 2">
            <a:extLst>
              <a:ext uri="{FF2B5EF4-FFF2-40B4-BE49-F238E27FC236}">
                <a16:creationId xmlns="" xmlns:a16="http://schemas.microsoft.com/office/drawing/2014/main" id="{CDB138A6-9157-37E6-A219-52AFEBC69346}"/>
              </a:ext>
            </a:extLst>
          </p:cNvPr>
          <p:cNvSpPr txBox="1">
            <a:spLocks/>
          </p:cNvSpPr>
          <p:nvPr/>
        </p:nvSpPr>
        <p:spPr>
          <a:xfrm>
            <a:off x="745133" y="1649819"/>
            <a:ext cx="4125264" cy="128301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467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 5 métodos para construir modelos</a:t>
            </a:r>
            <a:endParaRPr lang="es-MX" sz="1467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F7C5FBCA-5CE9-E59B-D5A7-646607C7D6CC}"/>
              </a:ext>
            </a:extLst>
          </p:cNvPr>
          <p:cNvSpPr/>
          <p:nvPr/>
        </p:nvSpPr>
        <p:spPr>
          <a:xfrm>
            <a:off x="7182169" y="248094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954848B-8762-B924-2206-DA35E39D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 b="9285"/>
          <a:stretch/>
        </p:blipFill>
        <p:spPr>
          <a:xfrm>
            <a:off x="-7947" y="3692316"/>
            <a:ext cx="6103947" cy="3167377"/>
          </a:xfrm>
          <a:prstGeom prst="rect">
            <a:avLst/>
          </a:prstGeom>
        </p:spPr>
      </p:pic>
      <p:sp>
        <p:nvSpPr>
          <p:cNvPr id="9" name="Circular 8">
            <a:extLst>
              <a:ext uri="{FF2B5EF4-FFF2-40B4-BE49-F238E27FC236}">
                <a16:creationId xmlns="" xmlns:a16="http://schemas.microsoft.com/office/drawing/2014/main" id="{A6A136A5-65DB-3D9D-6DAE-E85ED5674B31}"/>
              </a:ext>
            </a:extLst>
          </p:cNvPr>
          <p:cNvSpPr/>
          <p:nvPr/>
        </p:nvSpPr>
        <p:spPr>
          <a:xfrm flipH="1">
            <a:off x="4872230" y="2475717"/>
            <a:ext cx="2419721" cy="2419721"/>
          </a:xfrm>
          <a:prstGeom prst="pie">
            <a:avLst/>
          </a:prstGeom>
          <a:solidFill>
            <a:srgbClr val="8A42B7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7B125558-BF31-231B-5ECD-6A9DF1AFFDE0}"/>
              </a:ext>
            </a:extLst>
          </p:cNvPr>
          <p:cNvSpPr/>
          <p:nvPr/>
        </p:nvSpPr>
        <p:spPr>
          <a:xfrm>
            <a:off x="-1" y="3690622"/>
            <a:ext cx="6075031" cy="3167377"/>
          </a:xfrm>
          <a:prstGeom prst="rect">
            <a:avLst/>
          </a:prstGeom>
          <a:gradFill flip="none" rotWithShape="1">
            <a:gsLst>
              <a:gs pos="42000">
                <a:srgbClr val="C125B7">
                  <a:alpha val="0"/>
                </a:srgbClr>
              </a:gs>
              <a:gs pos="71000">
                <a:srgbClr val="5E146C">
                  <a:alpha val="50250"/>
                </a:srgbClr>
              </a:gs>
              <a:gs pos="100000">
                <a:srgbClr val="3C0E5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2018C2F8-2EDF-5B4E-6A1E-822708A4A377}"/>
              </a:ext>
            </a:extLst>
          </p:cNvPr>
          <p:cNvSpPr/>
          <p:nvPr/>
        </p:nvSpPr>
        <p:spPr>
          <a:xfrm>
            <a:off x="4698083" y="473176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8" name="Elipse 17">
            <a:extLst>
              <a:ext uri="{FF2B5EF4-FFF2-40B4-BE49-F238E27FC236}">
                <a16:creationId xmlns="" xmlns:a16="http://schemas.microsoft.com/office/drawing/2014/main" id="{FF22E42A-F3C6-9E10-A92D-5859B65DE45C}"/>
              </a:ext>
            </a:extLst>
          </p:cNvPr>
          <p:cNvSpPr/>
          <p:nvPr/>
        </p:nvSpPr>
        <p:spPr>
          <a:xfrm>
            <a:off x="3864451" y="360725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Arco 22">
            <a:extLst>
              <a:ext uri="{FF2B5EF4-FFF2-40B4-BE49-F238E27FC236}">
                <a16:creationId xmlns="" xmlns:a16="http://schemas.microsoft.com/office/drawing/2014/main" id="{6F952684-3259-3352-3EC5-374D7BBCC7AC}"/>
              </a:ext>
            </a:extLst>
          </p:cNvPr>
          <p:cNvSpPr/>
          <p:nvPr/>
        </p:nvSpPr>
        <p:spPr>
          <a:xfrm rot="2912096">
            <a:off x="4339586" y="2010392"/>
            <a:ext cx="3363849" cy="3363849"/>
          </a:xfrm>
          <a:prstGeom prst="arc">
            <a:avLst>
              <a:gd name="adj1" fmla="val 16200000"/>
              <a:gd name="adj2" fmla="val 5390287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4" name="Arco 23">
            <a:extLst>
              <a:ext uri="{FF2B5EF4-FFF2-40B4-BE49-F238E27FC236}">
                <a16:creationId xmlns="" xmlns:a16="http://schemas.microsoft.com/office/drawing/2014/main" id="{45F85A48-8BA9-971C-4D7D-0B48180641FF}"/>
              </a:ext>
            </a:extLst>
          </p:cNvPr>
          <p:cNvSpPr/>
          <p:nvPr/>
        </p:nvSpPr>
        <p:spPr>
          <a:xfrm>
            <a:off x="3943432" y="1549044"/>
            <a:ext cx="4291481" cy="4291481"/>
          </a:xfrm>
          <a:prstGeom prst="arc">
            <a:avLst>
              <a:gd name="adj1" fmla="val 16200000"/>
              <a:gd name="adj2" fmla="val 10821329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87E607B9-1D18-EC6E-3D85-AC2DD170F023}"/>
              </a:ext>
            </a:extLst>
          </p:cNvPr>
          <p:cNvSpPr/>
          <p:nvPr/>
        </p:nvSpPr>
        <p:spPr>
          <a:xfrm>
            <a:off x="5998491" y="1468922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6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8187158" y="492081"/>
            <a:ext cx="1512816" cy="774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MX" sz="1200" smtClean="0"/>
              <a:t>Exhaustivo (all-in)</a:t>
            </a:r>
            <a:endParaRPr lang="es-MX" sz="1200"/>
          </a:p>
        </p:txBody>
      </p:sp>
      <p:sp>
        <p:nvSpPr>
          <p:cNvPr id="37" name="Rectángulo redondeado 21">
            <a:extLst>
              <a:ext uri="{FF2B5EF4-FFF2-40B4-BE49-F238E27FC236}">
                <a16:creationId xmlns="" xmlns:a16="http://schemas.microsoft.com/office/drawing/2014/main" id="{3DBA871A-6303-C777-4B01-A0E339FDED54}"/>
              </a:ext>
            </a:extLst>
          </p:cNvPr>
          <p:cNvSpPr/>
          <p:nvPr/>
        </p:nvSpPr>
        <p:spPr>
          <a:xfrm>
            <a:off x="7530856" y="492081"/>
            <a:ext cx="2169117" cy="7745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40" name="Conector recto 33">
            <a:extLst>
              <a:ext uri="{FF2B5EF4-FFF2-40B4-BE49-F238E27FC236}">
                <a16:creationId xmlns="" xmlns:a16="http://schemas.microsoft.com/office/drawing/2014/main" id="{21F806DC-C6B3-F756-0DBD-8DCE4F84D1AC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6988656" y="1186873"/>
            <a:ext cx="411344" cy="5675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ipse 14">
            <a:extLst>
              <a:ext uri="{FF2B5EF4-FFF2-40B4-BE49-F238E27FC236}">
                <a16:creationId xmlns="" xmlns:a16="http://schemas.microsoft.com/office/drawing/2014/main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7280792" y="492081"/>
            <a:ext cx="814000" cy="814000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8131299" y="5721185"/>
            <a:ext cx="1529313" cy="83911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Comparación de scores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Rectángulo redondeado 34">
            <a:extLst>
              <a:ext uri="{FF2B5EF4-FFF2-40B4-BE49-F238E27FC236}">
                <a16:creationId xmlns="" xmlns:a16="http://schemas.microsoft.com/office/drawing/2014/main" id="{4FBE715C-F0D6-481F-49E9-3A0F93EDBE0B}"/>
              </a:ext>
            </a:extLst>
          </p:cNvPr>
          <p:cNvSpPr/>
          <p:nvPr/>
        </p:nvSpPr>
        <p:spPr>
          <a:xfrm>
            <a:off x="7503013" y="5713053"/>
            <a:ext cx="2169117" cy="856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38">
            <a:extLst>
              <a:ext uri="{FF2B5EF4-FFF2-40B4-BE49-F238E27FC236}">
                <a16:creationId xmlns="" xmlns:a16="http://schemas.microsoft.com/office/drawing/2014/main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7288861" y="5760047"/>
            <a:ext cx="814000" cy="814000"/>
          </a:xfrm>
          <a:prstGeom prst="ellipse">
            <a:avLst/>
          </a:prstGeom>
          <a:gradFill>
            <a:gsLst>
              <a:gs pos="9000">
                <a:srgbClr val="C126B8"/>
              </a:gs>
              <a:gs pos="88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9" name="Conector recto 37">
            <a:extLst>
              <a:ext uri="{FF2B5EF4-FFF2-40B4-BE49-F238E27FC236}">
                <a16:creationId xmlns="" xmlns:a16="http://schemas.microsoft.com/office/drawing/2014/main" id="{AA963904-3DBB-5789-9A33-191BF5A2488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100727" y="5616779"/>
            <a:ext cx="307342" cy="2624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11150856" y="1825179"/>
            <a:ext cx="348807" cy="3411740"/>
          </a:xfrm>
          <a:prstGeom prst="rightBrace">
            <a:avLst/>
          </a:prstGeom>
          <a:ln w="28575">
            <a:solidFill>
              <a:srgbClr val="F03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11681249" y="1266615"/>
            <a:ext cx="374134" cy="4745915"/>
          </a:xfrm>
          <a:prstGeom prst="rect">
            <a:avLst/>
          </a:prstGeom>
        </p:spPr>
        <p:txBody>
          <a:bodyPr vert="horz" wrap="square" l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ó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</a:p>
          <a:p>
            <a:pPr algn="ctr"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</a:p>
          <a:p>
            <a:pPr algn="ctr"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ctr"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</a:p>
          <a:p>
            <a:pPr algn="ctr"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</a:p>
          <a:p>
            <a:pPr algn="ctr"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endParaRPr lang="es-MX" sz="1600" smtClean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305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1">
            <a:extLst>
              <a:ext uri="{FF2B5EF4-FFF2-40B4-BE49-F238E27FC236}">
                <a16:creationId xmlns="" xmlns:a16="http://schemas.microsoft.com/office/drawing/2014/main" id="{2E75CEE3-D07F-C16B-1F3B-4CE0C3E4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27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6FFF21B-ADF3-C30E-3F13-18FACA7B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="" xmlns:a16="http://schemas.microsoft.com/office/drawing/2014/main" id="{32F6C463-D2B0-0335-1299-972FFC2EC0B3}"/>
              </a:ext>
            </a:extLst>
          </p:cNvPr>
          <p:cNvSpPr/>
          <p:nvPr/>
        </p:nvSpPr>
        <p:spPr>
          <a:xfrm>
            <a:off x="5680952" y="5125388"/>
            <a:ext cx="4789813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extBox 63">
            <a:extLst>
              <a:ext uri="{FF2B5EF4-FFF2-40B4-BE49-F238E27FC236}">
                <a16:creationId xmlns="" xmlns:a16="http://schemas.microsoft.com/office/drawing/2014/main" id="{E0CA1B5C-1645-D047-1F83-6D85190B3D44}"/>
              </a:ext>
            </a:extLst>
          </p:cNvPr>
          <p:cNvSpPr txBox="1"/>
          <p:nvPr/>
        </p:nvSpPr>
        <p:spPr>
          <a:xfrm>
            <a:off x="6353096" y="5458869"/>
            <a:ext cx="284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Preparación previa para Eliminación hacia atrás</a:t>
            </a:r>
            <a:endParaRPr lang="es-MX" sz="1600" dirty="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7E2399BE-9599-C204-BD1A-6DCB6BDD9A48}"/>
              </a:ext>
            </a:extLst>
          </p:cNvPr>
          <p:cNvSpPr/>
          <p:nvPr/>
        </p:nvSpPr>
        <p:spPr>
          <a:xfrm>
            <a:off x="5705356" y="3475392"/>
            <a:ext cx="4163443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63">
            <a:extLst>
              <a:ext uri="{FF2B5EF4-FFF2-40B4-BE49-F238E27FC236}">
                <a16:creationId xmlns="" xmlns:a16="http://schemas.microsoft.com/office/drawing/2014/main" id="{307EFB7C-5FEE-9EA5-02AF-F3450FD7F3D8}"/>
              </a:ext>
            </a:extLst>
          </p:cNvPr>
          <p:cNvSpPr txBox="1"/>
          <p:nvPr/>
        </p:nvSpPr>
        <p:spPr>
          <a:xfrm>
            <a:off x="6269253" y="3858669"/>
            <a:ext cx="2847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Necesidad</a:t>
            </a:r>
            <a:endParaRPr lang="es-MX" sz="16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="" xmlns:a16="http://schemas.microsoft.com/office/drawing/2014/main" id="{BCEC80BB-869C-C235-018C-FAF93CA128ED}"/>
              </a:ext>
            </a:extLst>
          </p:cNvPr>
          <p:cNvSpPr/>
          <p:nvPr/>
        </p:nvSpPr>
        <p:spPr>
          <a:xfrm>
            <a:off x="5649936" y="1809878"/>
            <a:ext cx="3576102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63">
            <a:extLst>
              <a:ext uri="{FF2B5EF4-FFF2-40B4-BE49-F238E27FC236}">
                <a16:creationId xmlns="" xmlns:a16="http://schemas.microsoft.com/office/drawing/2014/main" id="{75DE325A-398B-B613-FB63-5D4969C58DA5}"/>
              </a:ext>
            </a:extLst>
          </p:cNvPr>
          <p:cNvSpPr txBox="1"/>
          <p:nvPr/>
        </p:nvSpPr>
        <p:spPr>
          <a:xfrm>
            <a:off x="6214465" y="2193155"/>
            <a:ext cx="2847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Conocimiento a priori</a:t>
            </a:r>
            <a:endParaRPr lang="es-MX" sz="1600" dirty="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="" xmlns:a16="http://schemas.microsoft.com/office/drawing/2014/main" id="{FA450B7B-E95A-5163-F88E-F4A025F7A8E7}"/>
              </a:ext>
            </a:extLst>
          </p:cNvPr>
          <p:cNvSpPr txBox="1">
            <a:spLocks/>
          </p:cNvSpPr>
          <p:nvPr/>
        </p:nvSpPr>
        <p:spPr>
          <a:xfrm>
            <a:off x="433187" y="344517"/>
            <a:ext cx="3429683" cy="624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All-in</a:t>
            </a:r>
            <a:endParaRPr lang="en-US" sz="3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918BE3F6-2B34-DF49-AD70-22B60E06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60" y="1924912"/>
            <a:ext cx="904197" cy="90419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="" xmlns:a16="http://schemas.microsoft.com/office/drawing/2014/main" id="{C0285ECB-D34D-8859-0ADE-AC23D07D9364}"/>
              </a:ext>
            </a:extLst>
          </p:cNvPr>
          <p:cNvSpPr txBox="1"/>
          <p:nvPr/>
        </p:nvSpPr>
        <p:spPr>
          <a:xfrm>
            <a:off x="5284017" y="2100224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ACE3F0FA-4DDC-8E75-5822-72FE79C5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67" y="1868115"/>
            <a:ext cx="1025710" cy="102571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C470FEBD-4040-5CA5-DA5B-F30A00D0B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21" y="3606281"/>
            <a:ext cx="904197" cy="90419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="" xmlns:a16="http://schemas.microsoft.com/office/drawing/2014/main" id="{9631FF68-5510-0247-3DEA-10E2B5C6A41B}"/>
              </a:ext>
            </a:extLst>
          </p:cNvPr>
          <p:cNvSpPr txBox="1"/>
          <p:nvPr/>
        </p:nvSpPr>
        <p:spPr>
          <a:xfrm>
            <a:off x="5276070" y="3776800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="" xmlns:a16="http://schemas.microsoft.com/office/drawing/2014/main" id="{3B21D814-A1DA-5494-38AC-F317C331A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00" y="3544691"/>
            <a:ext cx="1025710" cy="102571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="" xmlns:a16="http://schemas.microsoft.com/office/drawing/2014/main" id="{D9483A57-9496-6E39-ABF6-15977EE47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239" y="5250817"/>
            <a:ext cx="904197" cy="90419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="" xmlns:a16="http://schemas.microsoft.com/office/drawing/2014/main" id="{4E33BC98-A8A0-020B-00A1-E8EA4045C9E6}"/>
              </a:ext>
            </a:extLst>
          </p:cNvPr>
          <p:cNvSpPr txBox="1"/>
          <p:nvPr/>
        </p:nvSpPr>
        <p:spPr>
          <a:xfrm>
            <a:off x="5281167" y="5431320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C7EFE2C8-1DD4-FFA1-D1F4-DC7F353B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09" y="5192170"/>
            <a:ext cx="1025710" cy="1025710"/>
          </a:xfrm>
          <a:prstGeom prst="rect">
            <a:avLst/>
          </a:prstGeom>
        </p:spPr>
      </p:pic>
      <p:pic>
        <p:nvPicPr>
          <p:cNvPr id="25" name="Picture 2" descr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221" y="2976716"/>
            <a:ext cx="3814550" cy="2544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3451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28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Atrás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5" name="Group 24"/>
          <p:cNvGrpSpPr/>
          <p:nvPr/>
        </p:nvGrpSpPr>
        <p:grpSpPr>
          <a:xfrm>
            <a:off x="7627374" y="0"/>
            <a:ext cx="2819400" cy="1600199"/>
            <a:chOff x="0" y="0"/>
            <a:chExt cx="2819400" cy="1600198"/>
          </a:xfrm>
        </p:grpSpPr>
        <p:sp>
          <p:nvSpPr>
            <p:cNvPr id="46" name="Rectangle 8"/>
            <p:cNvSpPr/>
            <p:nvPr/>
          </p:nvSpPr>
          <p:spPr>
            <a:xfrm>
              <a:off x="838200" y="838198"/>
              <a:ext cx="609600" cy="6096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Rectangle 9"/>
            <p:cNvSpPr/>
            <p:nvPr/>
          </p:nvSpPr>
          <p:spPr>
            <a:xfrm>
              <a:off x="0" y="990598"/>
              <a:ext cx="304800" cy="3048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Rectangle 5"/>
            <p:cNvSpPr/>
            <p:nvPr/>
          </p:nvSpPr>
          <p:spPr>
            <a:xfrm>
              <a:off x="1905000" y="685798"/>
              <a:ext cx="914400" cy="9144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41428" flipH="1">
              <a:off x="1185990" y="116429"/>
              <a:ext cx="1492637" cy="65302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50" name="Picture 2" descr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41428" flipH="1">
              <a:off x="179068" y="529426"/>
              <a:ext cx="925966" cy="4051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93" name="TextBox 7"/>
          <p:cNvSpPr txBox="1"/>
          <p:nvPr/>
        </p:nvSpPr>
        <p:spPr>
          <a:xfrm>
            <a:off x="1758792" y="2303390"/>
            <a:ext cx="8458200" cy="310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1: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Seleccionar el nivel de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importancia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para permanecer en el modelo (p.e. SL = 0.05)</a:t>
            </a: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2: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Se calcula el modelo con todas las 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variables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independientes</a:t>
            </a: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3: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Elegir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la variable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independiente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 el p-valor </a:t>
            </a:r>
            <a:r>
              <a:rPr b="0" u="sng">
                <a:latin typeface="Verdana" panose="020B0604030504040204" pitchFamily="34" charset="0"/>
                <a:ea typeface="Verdana" panose="020B0604030504040204" pitchFamily="34" charset="0"/>
              </a:rPr>
              <a:t>más grande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. Si P &gt; SL, entonces vamos al PASO 4, si no vamos a FIN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4: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Se elimina la variable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independiente</a:t>
            </a: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5: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Ajustar el modelo sin dicha variable*</a:t>
            </a:r>
          </a:p>
          <a:p>
            <a:pPr marL="342900" indent="-342900">
              <a:buSzPct val="100000"/>
              <a:buAutoNum type="arabicPeriod"/>
              <a:defRPr sz="1400"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4" name="Right Arrow 22"/>
          <p:cNvSpPr/>
          <p:nvPr/>
        </p:nvSpPr>
        <p:spPr>
          <a:xfrm rot="5400000">
            <a:off x="8350092" y="4207259"/>
            <a:ext cx="685800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U-Turn Arrow 23"/>
          <p:cNvSpPr/>
          <p:nvPr/>
        </p:nvSpPr>
        <p:spPr>
          <a:xfrm rot="16200000">
            <a:off x="896521" y="4244066"/>
            <a:ext cx="1429379" cy="28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350"/>
                </a:lnTo>
                <a:cubicBezTo>
                  <a:pt x="0" y="4634"/>
                  <a:pt x="1159" y="0"/>
                  <a:pt x="2589" y="0"/>
                </a:cubicBezTo>
                <a:lnTo>
                  <a:pt x="18336" y="0"/>
                </a:lnTo>
                <a:cubicBezTo>
                  <a:pt x="19766" y="0"/>
                  <a:pt x="20925" y="4634"/>
                  <a:pt x="20925" y="10350"/>
                </a:cubicBezTo>
                <a:lnTo>
                  <a:pt x="20925" y="16200"/>
                </a:lnTo>
                <a:lnTo>
                  <a:pt x="21600" y="16200"/>
                </a:lnTo>
                <a:lnTo>
                  <a:pt x="20249" y="21600"/>
                </a:lnTo>
                <a:lnTo>
                  <a:pt x="18899" y="16200"/>
                </a:lnTo>
                <a:lnTo>
                  <a:pt x="19574" y="16200"/>
                </a:lnTo>
                <a:lnTo>
                  <a:pt x="19574" y="10350"/>
                </a:lnTo>
                <a:cubicBezTo>
                  <a:pt x="19574" y="7616"/>
                  <a:pt x="19020" y="5400"/>
                  <a:pt x="18336" y="5400"/>
                </a:cubicBezTo>
                <a:lnTo>
                  <a:pt x="2589" y="5400"/>
                </a:lnTo>
                <a:cubicBezTo>
                  <a:pt x="1905" y="5400"/>
                  <a:pt x="1351" y="7616"/>
                  <a:pt x="1351" y="10350"/>
                </a:cubicBezTo>
                <a:lnTo>
                  <a:pt x="1351" y="21600"/>
                </a:lnTo>
                <a:close/>
              </a:path>
            </a:pathLst>
          </a:cu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96" name="TextBox 25"/>
          <p:cNvSpPr txBox="1"/>
          <p:nvPr/>
        </p:nvSpPr>
        <p:spPr>
          <a:xfrm>
            <a:off x="7321392" y="4854959"/>
            <a:ext cx="2667000" cy="316866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4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FIN: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El modelo está listo</a:t>
            </a:r>
          </a:p>
        </p:txBody>
      </p:sp>
      <p:sp>
        <p:nvSpPr>
          <p:cNvPr id="97" name="Right Arrow 29"/>
          <p:cNvSpPr/>
          <p:nvPr/>
        </p:nvSpPr>
        <p:spPr>
          <a:xfrm rot="5400000">
            <a:off x="2058007" y="2602606"/>
            <a:ext cx="300203" cy="3205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Right Arrow 29"/>
          <p:cNvSpPr/>
          <p:nvPr/>
        </p:nvSpPr>
        <p:spPr>
          <a:xfrm rot="5400000">
            <a:off x="2058007" y="3136006"/>
            <a:ext cx="300203" cy="3205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Right Arrow 29"/>
          <p:cNvSpPr/>
          <p:nvPr/>
        </p:nvSpPr>
        <p:spPr>
          <a:xfrm rot="5400000">
            <a:off x="2058007" y="3970713"/>
            <a:ext cx="300203" cy="3205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Right Arrow 29"/>
          <p:cNvSpPr/>
          <p:nvPr/>
        </p:nvSpPr>
        <p:spPr>
          <a:xfrm rot="5400000">
            <a:off x="2058007" y="4639748"/>
            <a:ext cx="300203" cy="3205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614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3">
                                            <p:txEl>
                                              <p:charRg st="381" end="3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bldLvl="5" animBg="1" advAuto="0"/>
      <p:bldP spid="94" grpId="0" animBg="1" advAuto="0"/>
      <p:bldP spid="95" grpId="0" animBg="1" advAuto="0"/>
      <p:bldP spid="96" grpId="0" animBg="1" advAuto="0"/>
      <p:bldP spid="97" grpId="0" animBg="1" advAuto="0"/>
      <p:bldP spid="98" grpId="0" animBg="1" advAuto="0"/>
      <p:bldP spid="99" grpId="0" animBg="1" advAuto="0"/>
      <p:bldP spid="100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29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Adelante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21" name="Group 24"/>
          <p:cNvGrpSpPr/>
          <p:nvPr/>
        </p:nvGrpSpPr>
        <p:grpSpPr>
          <a:xfrm>
            <a:off x="7665474" y="80325"/>
            <a:ext cx="2819400" cy="1560659"/>
            <a:chOff x="0" y="0"/>
            <a:chExt cx="2819400" cy="1560658"/>
          </a:xfrm>
        </p:grpSpPr>
        <p:sp>
          <p:nvSpPr>
            <p:cNvPr id="22" name="Rectangle 8"/>
            <p:cNvSpPr/>
            <p:nvPr/>
          </p:nvSpPr>
          <p:spPr>
            <a:xfrm>
              <a:off x="838200" y="798658"/>
              <a:ext cx="609600" cy="6096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Rectangle 9"/>
            <p:cNvSpPr/>
            <p:nvPr/>
          </p:nvSpPr>
          <p:spPr>
            <a:xfrm>
              <a:off x="0" y="951058"/>
              <a:ext cx="304800" cy="3048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Rectangle 5"/>
            <p:cNvSpPr/>
            <p:nvPr/>
          </p:nvSpPr>
          <p:spPr>
            <a:xfrm>
              <a:off x="1905000" y="646258"/>
              <a:ext cx="914400" cy="9144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40815">
              <a:off x="114079" y="461135"/>
              <a:ext cx="925966" cy="4051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40815">
              <a:off x="1235461" y="154784"/>
              <a:ext cx="1197606" cy="52395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9" name="TextBox 7"/>
          <p:cNvSpPr txBox="1"/>
          <p:nvPr/>
        </p:nvSpPr>
        <p:spPr>
          <a:xfrm>
            <a:off x="1517882" y="2462256"/>
            <a:ext cx="9248586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1: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Elegimos un nivel de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importancia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para entrar en el modelo (p.e. SL = 0.05)</a:t>
            </a: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2: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Ajustamos todos los modelos de regresión lineal simple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y ~ 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Elegimos el que tiene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menor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p-valor.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lang="es-MX" b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3: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Conservamos esta variable, y ajustamos todos los posibles modelos con una variable extra</a:t>
            </a:r>
          </a:p>
          <a:p>
            <a:pPr marL="342900" lvl="1" indent="1143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    añadida a la(s) que ya tenga(s) el modelo hasta el momento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U-Turn Arrow 23"/>
          <p:cNvSpPr/>
          <p:nvPr/>
        </p:nvSpPr>
        <p:spPr>
          <a:xfrm rot="16200000">
            <a:off x="980226" y="4396344"/>
            <a:ext cx="833487" cy="241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154" y="0"/>
                  <a:pt x="2577" y="0"/>
                </a:cubicBezTo>
                <a:lnTo>
                  <a:pt x="18286" y="0"/>
                </a:lnTo>
                <a:cubicBezTo>
                  <a:pt x="19710" y="0"/>
                  <a:pt x="20864" y="4231"/>
                  <a:pt x="20864" y="9450"/>
                </a:cubicBezTo>
                <a:lnTo>
                  <a:pt x="20864" y="16200"/>
                </a:lnTo>
                <a:lnTo>
                  <a:pt x="21600" y="16200"/>
                </a:lnTo>
                <a:lnTo>
                  <a:pt x="20127" y="21600"/>
                </a:lnTo>
                <a:lnTo>
                  <a:pt x="18655" y="16200"/>
                </a:lnTo>
                <a:lnTo>
                  <a:pt x="19391" y="16200"/>
                </a:lnTo>
                <a:lnTo>
                  <a:pt x="19391" y="9450"/>
                </a:lnTo>
                <a:cubicBezTo>
                  <a:pt x="19391" y="7213"/>
                  <a:pt x="18896" y="5400"/>
                  <a:pt x="18286" y="5400"/>
                </a:cubicBezTo>
                <a:lnTo>
                  <a:pt x="2577" y="5400"/>
                </a:lnTo>
                <a:cubicBezTo>
                  <a:pt x="1967" y="5400"/>
                  <a:pt x="1473" y="7213"/>
                  <a:pt x="1473" y="9450"/>
                </a:cubicBezTo>
                <a:lnTo>
                  <a:pt x="1473" y="21600"/>
                </a:lnTo>
                <a:close/>
              </a:path>
            </a:pathLst>
          </a:cu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/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25"/>
          <p:cNvSpPr txBox="1"/>
          <p:nvPr/>
        </p:nvSpPr>
        <p:spPr>
          <a:xfrm>
            <a:off x="7251940" y="5510261"/>
            <a:ext cx="3914586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defRPr sz="14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FIN: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Conservamos el modelo anterior</a:t>
            </a:r>
          </a:p>
        </p:txBody>
      </p:sp>
      <p:sp>
        <p:nvSpPr>
          <p:cNvPr id="32" name="Right Arrow 26"/>
          <p:cNvSpPr/>
          <p:nvPr/>
        </p:nvSpPr>
        <p:spPr>
          <a:xfrm rot="5400000">
            <a:off x="9214082" y="5129261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Right Arrow 27"/>
          <p:cNvSpPr/>
          <p:nvPr/>
        </p:nvSpPr>
        <p:spPr>
          <a:xfrm rot="5400000">
            <a:off x="1746482" y="43625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ight Arrow 28"/>
          <p:cNvSpPr/>
          <p:nvPr/>
        </p:nvSpPr>
        <p:spPr>
          <a:xfrm rot="5400000">
            <a:off x="1746482" y="360526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Right Arrow 29"/>
          <p:cNvSpPr/>
          <p:nvPr/>
        </p:nvSpPr>
        <p:spPr>
          <a:xfrm rot="5400000">
            <a:off x="1746482" y="2767056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PASO 4: Consideramos la variable predictora con el menor p.valor. Si P &lt; SL, vamos al PASO 3, si no a FIN"/>
          <p:cNvSpPr txBox="1"/>
          <p:nvPr/>
        </p:nvSpPr>
        <p:spPr>
          <a:xfrm>
            <a:off x="1544330" y="4744331"/>
            <a:ext cx="9563322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4: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Consideramos la variable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independiente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 el </a:t>
            </a:r>
            <a:r>
              <a:rPr b="0" u="sng">
                <a:latin typeface="Verdana" panose="020B0604030504040204" pitchFamily="34" charset="0"/>
                <a:ea typeface="Verdana" panose="020B0604030504040204" pitchFamily="34" charset="0"/>
              </a:rPr>
              <a:t>menor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p.valor. Si P &lt; SL, vamos al PASO 3, si no a FIN </a:t>
            </a:r>
          </a:p>
        </p:txBody>
      </p:sp>
    </p:spTree>
    <p:extLst>
      <p:ext uri="{BB962C8B-B14F-4D97-AF65-F5344CB8AC3E}">
        <p14:creationId xmlns:p14="http://schemas.microsoft.com/office/powerpoint/2010/main" val="30284587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">
                                            <p:txEl>
                                              <p:charRg st="358" end="3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bldLvl="5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modelo utiliza vectores para representar los parámetros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TextBox 15"/>
          <p:cNvSpPr txBox="1"/>
          <p:nvPr/>
        </p:nvSpPr>
        <p:spPr>
          <a:xfrm>
            <a:off x="853922" y="2111244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 smtClean="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 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…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</a:p>
        </p:txBody>
      </p:sp>
      <p:sp>
        <p:nvSpPr>
          <p:cNvPr id="42" name="TextBox 15"/>
          <p:cNvSpPr txBox="1"/>
          <p:nvPr/>
        </p:nvSpPr>
        <p:spPr>
          <a:xfrm>
            <a:off x="853922" y="2634332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b</a:t>
            </a:r>
            <a:r>
              <a:rPr lang="es-MX" baseline="30000" smtClean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TextBox 15"/>
          <p:cNvSpPr txBox="1"/>
          <p:nvPr/>
        </p:nvSpPr>
        <p:spPr>
          <a:xfrm>
            <a:off x="853922" y="3253025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3000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…]</a:t>
            </a:r>
            <a:endParaRPr lang="es-MX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6" y="3852965"/>
            <a:ext cx="1400176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69" y="2351912"/>
            <a:ext cx="5429638" cy="40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44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 advAuto="0"/>
      <p:bldP spid="42" grpId="0" animBg="1" advAuto="0"/>
      <p:bldP spid="76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Bidireccional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3" name="Group 24"/>
          <p:cNvGrpSpPr/>
          <p:nvPr/>
        </p:nvGrpSpPr>
        <p:grpSpPr>
          <a:xfrm>
            <a:off x="7439025" y="-214229"/>
            <a:ext cx="2819400" cy="1560659"/>
            <a:chOff x="0" y="0"/>
            <a:chExt cx="2819400" cy="1560658"/>
          </a:xfrm>
        </p:grpSpPr>
        <p:sp>
          <p:nvSpPr>
            <p:cNvPr id="44" name="Rectangle 24"/>
            <p:cNvSpPr/>
            <p:nvPr/>
          </p:nvSpPr>
          <p:spPr>
            <a:xfrm>
              <a:off x="838200" y="798658"/>
              <a:ext cx="609600" cy="6096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Rectangle 30"/>
            <p:cNvSpPr/>
            <p:nvPr/>
          </p:nvSpPr>
          <p:spPr>
            <a:xfrm>
              <a:off x="0" y="951058"/>
              <a:ext cx="304800" cy="3048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Rectangle 31"/>
            <p:cNvSpPr/>
            <p:nvPr/>
          </p:nvSpPr>
          <p:spPr>
            <a:xfrm>
              <a:off x="1905000" y="646258"/>
              <a:ext cx="914400" cy="914401"/>
            </a:xfrm>
            <a:prstGeom prst="rect">
              <a:avLst/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7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40815">
              <a:off x="114079" y="461135"/>
              <a:ext cx="925966" cy="4051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48" name="Picture 2" descr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40815">
              <a:off x="1235461" y="154784"/>
              <a:ext cx="1197606" cy="52395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00000">
            <a:off x="7704273" y="1078357"/>
            <a:ext cx="925965" cy="40511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5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22762">
            <a:off x="8848025" y="1221426"/>
            <a:ext cx="1197606" cy="523952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51" name="TextBox 7"/>
          <p:cNvSpPr txBox="1"/>
          <p:nvPr/>
        </p:nvSpPr>
        <p:spPr>
          <a:xfrm>
            <a:off x="1758792" y="2609780"/>
            <a:ext cx="8458200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1: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Seleccionar un nivel de </a:t>
            </a:r>
            <a:r>
              <a:rPr lang="es-MX" b="0" smtClean="0">
                <a:latin typeface="Verdana" panose="020B0604030504040204" pitchFamily="34" charset="0"/>
                <a:ea typeface="Verdana" panose="020B0604030504040204" pitchFamily="34" charset="0"/>
              </a:rPr>
              <a:t>importancia</a:t>
            </a:r>
            <a:r>
              <a:rPr b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para entrar y salir del modelo</a:t>
            </a: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	        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p.e.: SLENTER = 0.05, SLSTAY = 0.05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2: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Llevar a cabo el siguiente Paso de Selección hacia adelante (con las nuevas variables con: </a:t>
            </a:r>
            <a:br>
              <a:rPr b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       P &lt; SLENTER para entrar)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3: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Llevar a cabo TODOS los pasos de la Eliminación hacia atrás (las variables antiguas deben tener</a:t>
            </a:r>
            <a:br>
              <a:rPr b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       P &lt; SLSTAY para quedarse)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4: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No hay nuevas variables para entrar ni antiguas para salir 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2" name="U-Turn Arrow 23"/>
          <p:cNvSpPr/>
          <p:nvPr/>
        </p:nvSpPr>
        <p:spPr>
          <a:xfrm rot="16200000">
            <a:off x="1173748" y="3872311"/>
            <a:ext cx="924862" cy="228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0350"/>
                </a:lnTo>
                <a:cubicBezTo>
                  <a:pt x="0" y="4634"/>
                  <a:pt x="1545" y="0"/>
                  <a:pt x="3450" y="0"/>
                </a:cubicBezTo>
                <a:lnTo>
                  <a:pt x="17250" y="0"/>
                </a:lnTo>
                <a:cubicBezTo>
                  <a:pt x="19155" y="0"/>
                  <a:pt x="20700" y="4634"/>
                  <a:pt x="20700" y="10350"/>
                </a:cubicBezTo>
                <a:lnTo>
                  <a:pt x="20700" y="16200"/>
                </a:lnTo>
                <a:lnTo>
                  <a:pt x="21600" y="16200"/>
                </a:lnTo>
                <a:lnTo>
                  <a:pt x="19800" y="21600"/>
                </a:lnTo>
                <a:lnTo>
                  <a:pt x="18000" y="16200"/>
                </a:lnTo>
                <a:lnTo>
                  <a:pt x="18900" y="16200"/>
                </a:lnTo>
                <a:lnTo>
                  <a:pt x="18900" y="10350"/>
                </a:lnTo>
                <a:cubicBezTo>
                  <a:pt x="18900" y="7616"/>
                  <a:pt x="18161" y="5400"/>
                  <a:pt x="17250" y="5400"/>
                </a:cubicBezTo>
                <a:lnTo>
                  <a:pt x="3450" y="5400"/>
                </a:lnTo>
                <a:cubicBezTo>
                  <a:pt x="2539" y="5400"/>
                  <a:pt x="1800" y="7616"/>
                  <a:pt x="1800" y="10350"/>
                </a:cubicBezTo>
                <a:lnTo>
                  <a:pt x="1800" y="21600"/>
                </a:lnTo>
                <a:close/>
              </a:path>
            </a:pathLst>
          </a:cu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/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25"/>
          <p:cNvSpPr txBox="1"/>
          <p:nvPr/>
        </p:nvSpPr>
        <p:spPr>
          <a:xfrm>
            <a:off x="5672526" y="5940079"/>
            <a:ext cx="2667001" cy="316866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4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FIN: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El modelo está listo</a:t>
            </a:r>
          </a:p>
        </p:txBody>
      </p:sp>
      <p:sp>
        <p:nvSpPr>
          <p:cNvPr id="54" name="Right Arrow 26"/>
          <p:cNvSpPr/>
          <p:nvPr/>
        </p:nvSpPr>
        <p:spPr>
          <a:xfrm rot="5400000">
            <a:off x="7006323" y="5565216"/>
            <a:ext cx="304801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5" name="Right Arrow 27"/>
          <p:cNvSpPr/>
          <p:nvPr/>
        </p:nvSpPr>
        <p:spPr>
          <a:xfrm rot="5400000">
            <a:off x="1987392" y="4690300"/>
            <a:ext cx="304800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Right Arrow 28"/>
          <p:cNvSpPr/>
          <p:nvPr/>
        </p:nvSpPr>
        <p:spPr>
          <a:xfrm rot="5400000">
            <a:off x="1987392" y="3925501"/>
            <a:ext cx="304800" cy="3048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7" name="Right Arrow 29"/>
          <p:cNvSpPr/>
          <p:nvPr/>
        </p:nvSpPr>
        <p:spPr>
          <a:xfrm rot="5400000">
            <a:off x="1955860" y="2990781"/>
            <a:ext cx="304801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579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1">
                                            <p:txEl>
                                              <p:charRg st="469" end="4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 bldLvl="5" animBg="1" advAuto="0"/>
      <p:bldP spid="52" grpId="0" animBg="1" advAuto="0"/>
      <p:bldP spid="53" grpId="0" animBg="1" advAuto="0"/>
      <p:bldP spid="54" grpId="0" animBg="1" advAuto="0"/>
      <p:bldP spid="55" grpId="0" animBg="1" advAuto="0"/>
      <p:bldP spid="56" grpId="0" animBg="1" advAuto="0"/>
      <p:bldP spid="57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31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Todos los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Posibles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389" y="-12062"/>
            <a:ext cx="2805113" cy="155176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7"/>
          <p:cNvSpPr txBox="1"/>
          <p:nvPr/>
        </p:nvSpPr>
        <p:spPr>
          <a:xfrm>
            <a:off x="1758792" y="2717047"/>
            <a:ext cx="8458200" cy="151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1: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 Seleccionar un criterio de bondad de ajuste  (p.e. criterio de Akaike)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2: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Construir todos los posibles modelos de regresión: 2</a:t>
            </a:r>
            <a:r>
              <a:rPr b="0" baseline="30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-1 combinaciones en total</a:t>
            </a: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>
                <a:latin typeface="Montserrat Light"/>
                <a:ea typeface="Montserrat Light"/>
                <a:cs typeface="Montserrat Light"/>
                <a:sym typeface="Montserrat Light"/>
              </a:defRPr>
            </a:pPr>
            <a:endParaRPr b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defRPr sz="13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PASO 3: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Seleccionar el modelo con el mejor criterio elegido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8792" y="4774447"/>
            <a:ext cx="2667000" cy="316865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defRPr sz="1400" b="1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FIN: </a:t>
            </a:r>
            <a:r>
              <a:rPr b="0">
                <a:latin typeface="Verdana" panose="020B0604030504040204" pitchFamily="34" charset="0"/>
                <a:ea typeface="Verdana" panose="020B0604030504040204" pitchFamily="34" charset="0"/>
              </a:rPr>
              <a:t>El modelo está listo</a:t>
            </a:r>
          </a:p>
        </p:txBody>
      </p:sp>
      <p:sp>
        <p:nvSpPr>
          <p:cNvPr id="27" name="Right Arrow 26"/>
          <p:cNvSpPr/>
          <p:nvPr/>
        </p:nvSpPr>
        <p:spPr>
          <a:xfrm rot="5400000">
            <a:off x="1987392" y="4241047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Right Arrow 28"/>
          <p:cNvSpPr/>
          <p:nvPr/>
        </p:nvSpPr>
        <p:spPr>
          <a:xfrm rot="5400000">
            <a:off x="1955860" y="3631447"/>
            <a:ext cx="304801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Right Arrow 29"/>
          <p:cNvSpPr/>
          <p:nvPr/>
        </p:nvSpPr>
        <p:spPr>
          <a:xfrm rot="5400000">
            <a:off x="1987392" y="3021847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126B8"/>
          </a:solidFill>
          <a:ln w="25400">
            <a:noFil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0" name="Rectangle 19"/>
          <p:cNvGrpSpPr/>
          <p:nvPr/>
        </p:nvGrpSpPr>
        <p:grpSpPr>
          <a:xfrm>
            <a:off x="7022743" y="4608130"/>
            <a:ext cx="4104861" cy="1600200"/>
            <a:chOff x="0" y="0"/>
            <a:chExt cx="4104859" cy="1600200"/>
          </a:xfrm>
        </p:grpSpPr>
        <p:sp>
          <p:nvSpPr>
            <p:cNvPr id="31" name="Rectangle"/>
            <p:cNvSpPr/>
            <p:nvPr/>
          </p:nvSpPr>
          <p:spPr>
            <a:xfrm>
              <a:off x="0" y="0"/>
              <a:ext cx="4104860" cy="1600200"/>
            </a:xfrm>
            <a:prstGeom prst="rect">
              <a:avLst/>
            </a:pr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2" name="Por ejemplo:…"/>
            <p:cNvSpPr txBox="1"/>
            <p:nvPr/>
          </p:nvSpPr>
          <p:spPr>
            <a:xfrm>
              <a:off x="0" y="201930"/>
              <a:ext cx="4104860" cy="1196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rPr>
                  <a:latin typeface="Verdana" panose="020B0604030504040204" pitchFamily="34" charset="0"/>
                  <a:ea typeface="Verdana" panose="020B0604030504040204" pitchFamily="34" charset="0"/>
                </a:rPr>
                <a:t>Por ejemplo:</a:t>
              </a:r>
            </a:p>
            <a:p>
              <a:pPr algn="ctr">
                <a:defRPr sz="24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rPr>
                  <a:latin typeface="Verdana" panose="020B0604030504040204" pitchFamily="34" charset="0"/>
                  <a:ea typeface="Verdana" panose="020B0604030504040204" pitchFamily="34" charset="0"/>
                </a:rPr>
                <a:t>10 columnas significan</a:t>
              </a:r>
            </a:p>
            <a:p>
              <a:pPr algn="ctr">
                <a:defRPr sz="2400"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rPr>
                  <a:latin typeface="Verdana" panose="020B0604030504040204" pitchFamily="34" charset="0"/>
                  <a:ea typeface="Verdana" panose="020B0604030504040204" pitchFamily="34" charset="0"/>
                </a:rPr>
                <a:t>1,023 modelos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8568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bldLvl="5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0CCA748D-BCC5-8302-CEA6-321642A7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3" y="-75600"/>
            <a:ext cx="12460800" cy="70092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="" xmlns:a16="http://schemas.microsoft.com/office/drawing/2014/main" id="{1E455C60-DBE9-143B-93DD-FB0D155149ED}"/>
              </a:ext>
            </a:extLst>
          </p:cNvPr>
          <p:cNvSpPr txBox="1">
            <a:spLocks/>
          </p:cNvSpPr>
          <p:nvPr/>
        </p:nvSpPr>
        <p:spPr>
          <a:xfrm>
            <a:off x="2514600" y="2681923"/>
            <a:ext cx="7200900" cy="1783819"/>
          </a:xfrm>
          <a:prstGeom prst="rect">
            <a:avLst/>
          </a:prstGeom>
        </p:spPr>
        <p:txBody>
          <a:bodyPr lIns="121920" tIns="60960" rIns="121920" bIns="6096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smtClean="0">
                <a:solidFill>
                  <a:schemeClr val="bg1"/>
                </a:solidFill>
                <a:latin typeface="Verdana"/>
                <a:ea typeface="Verdana"/>
                <a:cs typeface="+mj-lt"/>
              </a:rPr>
              <a:t>Restricciones de la Regresión Lineal</a:t>
            </a:r>
            <a:endParaRPr lang="es-ES" sz="5400">
              <a:solidFill>
                <a:schemeClr val="bg1"/>
              </a:solidFill>
              <a:cs typeface="Calibri Light" panose="020F0302020204030204"/>
            </a:endParaRPr>
          </a:p>
          <a:p>
            <a:pPr algn="ctr"/>
            <a:endParaRPr lang="es-MX" sz="4267" b="1">
              <a:solidFill>
                <a:schemeClr val="bg1"/>
              </a:solidFill>
              <a:latin typeface="Verdana"/>
              <a:ea typeface="Verdana"/>
              <a:cs typeface="Verdana" panose="020B060403050404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="" xmlns:a16="http://schemas.microsoft.com/office/drawing/2014/main" id="{7B157E59-67A7-87DF-7794-7A2C460E40A6}"/>
              </a:ext>
            </a:extLst>
          </p:cNvPr>
          <p:cNvCxnSpPr>
            <a:cxnSpLocks/>
          </p:cNvCxnSpPr>
          <p:nvPr/>
        </p:nvCxnSpPr>
        <p:spPr>
          <a:xfrm>
            <a:off x="5437121" y="2457576"/>
            <a:ext cx="1318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46210D-29B8-D944-3580-F561FB16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2645093-6EA4-1039-717A-5E447453F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8" r="18067"/>
          <a:stretch/>
        </p:blipFill>
        <p:spPr>
          <a:xfrm>
            <a:off x="6600501" y="1797928"/>
            <a:ext cx="5591499" cy="513567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A7065237-E490-9A07-D398-A3FD15D85AC4}"/>
              </a:ext>
            </a:extLst>
          </p:cNvPr>
          <p:cNvSpPr/>
          <p:nvPr/>
        </p:nvSpPr>
        <p:spPr>
          <a:xfrm>
            <a:off x="10230208" y="4896084"/>
            <a:ext cx="2331505" cy="2331505"/>
          </a:xfrm>
          <a:prstGeom prst="ellipse">
            <a:avLst/>
          </a:prstGeom>
          <a:gradFill flip="none" rotWithShape="1">
            <a:gsLst>
              <a:gs pos="8000">
                <a:srgbClr val="0DC9FD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06D476F5-1CBB-B11B-19E0-054D5C63FEFB}"/>
              </a:ext>
            </a:extLst>
          </p:cNvPr>
          <p:cNvSpPr/>
          <p:nvPr/>
        </p:nvSpPr>
        <p:spPr>
          <a:xfrm>
            <a:off x="694243" y="369801"/>
            <a:ext cx="275575" cy="27663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9" name="Arco 8">
            <a:extLst>
              <a:ext uri="{FF2B5EF4-FFF2-40B4-BE49-F238E27FC236}">
                <a16:creationId xmlns="" xmlns:a16="http://schemas.microsoft.com/office/drawing/2014/main" id="{3D8A9CF0-932C-66C3-6B4E-032D83CBBAFA}"/>
              </a:ext>
            </a:extLst>
          </p:cNvPr>
          <p:cNvSpPr/>
          <p:nvPr/>
        </p:nvSpPr>
        <p:spPr>
          <a:xfrm rot="2186088" flipH="1">
            <a:off x="9148033" y="4204434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2334CEE1-AAC6-B24F-04EA-F73D453A38E6}"/>
              </a:ext>
            </a:extLst>
          </p:cNvPr>
          <p:cNvSpPr/>
          <p:nvPr/>
        </p:nvSpPr>
        <p:spPr>
          <a:xfrm flipH="1">
            <a:off x="11885370" y="4298510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1621995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="" xmlns:a16="http://schemas.microsoft.com/office/drawing/2014/main" id="{2B7027EA-9A1B-D13D-99A9-E17896406691}"/>
              </a:ext>
            </a:extLst>
          </p:cNvPr>
          <p:cNvGraphicFramePr/>
          <p:nvPr/>
        </p:nvGraphicFramePr>
        <p:xfrm>
          <a:off x="-538855" y="1411692"/>
          <a:ext cx="6250640" cy="411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lipse 2">
            <a:extLst>
              <a:ext uri="{FF2B5EF4-FFF2-40B4-BE49-F238E27FC236}">
                <a16:creationId xmlns="" xmlns:a16="http://schemas.microsoft.com/office/drawing/2014/main" id="{E465F0CC-0EDC-CDC9-BCCC-19A2CD2199F9}"/>
              </a:ext>
            </a:extLst>
          </p:cNvPr>
          <p:cNvSpPr/>
          <p:nvPr/>
        </p:nvSpPr>
        <p:spPr>
          <a:xfrm>
            <a:off x="418352" y="1276084"/>
            <a:ext cx="4444544" cy="4444544"/>
          </a:xfrm>
          <a:prstGeom prst="ellips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7" name="Elipse 16">
            <a:extLst>
              <a:ext uri="{FF2B5EF4-FFF2-40B4-BE49-F238E27FC236}">
                <a16:creationId xmlns="" xmlns:a16="http://schemas.microsoft.com/office/drawing/2014/main" id="{6C6EF51F-69D8-0DA6-5216-BDE9A2449156}"/>
              </a:ext>
            </a:extLst>
          </p:cNvPr>
          <p:cNvSpPr/>
          <p:nvPr/>
        </p:nvSpPr>
        <p:spPr>
          <a:xfrm>
            <a:off x="1187421" y="2049241"/>
            <a:ext cx="2913852" cy="2913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8CC4941-F0AF-137C-A9F8-7C27F079FDDF}"/>
              </a:ext>
            </a:extLst>
          </p:cNvPr>
          <p:cNvSpPr txBox="1"/>
          <p:nvPr/>
        </p:nvSpPr>
        <p:spPr>
          <a:xfrm>
            <a:off x="1104759" y="3169544"/>
            <a:ext cx="314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Restricciones</a:t>
            </a:r>
            <a:endParaRPr lang="es-MX" sz="2800">
              <a:solidFill>
                <a:srgbClr val="3C0E52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="" xmlns:a16="http://schemas.microsoft.com/office/drawing/2014/main" id="{199B38F4-5578-CD50-1F89-96D8DDEA2812}"/>
              </a:ext>
            </a:extLst>
          </p:cNvPr>
          <p:cNvSpPr txBox="1">
            <a:spLocks/>
          </p:cNvSpPr>
          <p:nvPr/>
        </p:nvSpPr>
        <p:spPr>
          <a:xfrm>
            <a:off x="6151911" y="185089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la relación entre la variable dependiente y la independiente es lineal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="" xmlns:a16="http://schemas.microsoft.com/office/drawing/2014/main" id="{85575130-74B4-476D-8551-57C003FD0427}"/>
              </a:ext>
            </a:extLst>
          </p:cNvPr>
          <p:cNvSpPr/>
          <p:nvPr/>
        </p:nvSpPr>
        <p:spPr>
          <a:xfrm>
            <a:off x="5289839" y="185089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B257E9CA-BE5D-1300-4947-047869EACCC1}"/>
              </a:ext>
            </a:extLst>
          </p:cNvPr>
          <p:cNvSpPr/>
          <p:nvPr/>
        </p:nvSpPr>
        <p:spPr>
          <a:xfrm>
            <a:off x="5119611" y="170334"/>
            <a:ext cx="1085333" cy="1085333"/>
          </a:xfrm>
          <a:prstGeom prst="ellipse">
            <a:avLst/>
          </a:prstGeom>
          <a:gradFill flip="none" rotWithShape="1">
            <a:gsLst>
              <a:gs pos="8000">
                <a:srgbClr val="06D5AC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28" name="Conector recto 27">
            <a:extLst>
              <a:ext uri="{FF2B5EF4-FFF2-40B4-BE49-F238E27FC236}">
                <a16:creationId xmlns="" xmlns:a16="http://schemas.microsoft.com/office/drawing/2014/main" id="{808EB2BE-E1D3-08AE-5467-10E46FCC9201}"/>
              </a:ext>
            </a:extLst>
          </p:cNvPr>
          <p:cNvCxnSpPr>
            <a:endCxn id="15" idx="2"/>
          </p:cNvCxnSpPr>
          <p:nvPr/>
        </p:nvCxnSpPr>
        <p:spPr>
          <a:xfrm flipV="1">
            <a:off x="4143007" y="713001"/>
            <a:ext cx="976604" cy="11156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="" xmlns:a16="http://schemas.microsoft.com/office/drawing/2014/main" id="{DABD88BA-0316-4B17-AA3D-F04D2F5B5D19}"/>
              </a:ext>
            </a:extLst>
          </p:cNvPr>
          <p:cNvSpPr/>
          <p:nvPr/>
        </p:nvSpPr>
        <p:spPr>
          <a:xfrm>
            <a:off x="4054902" y="1743638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35" name="Imagen 34">
            <a:extLst>
              <a:ext uri="{FF2B5EF4-FFF2-40B4-BE49-F238E27FC236}">
                <a16:creationId xmlns="" xmlns:a16="http://schemas.microsoft.com/office/drawing/2014/main" id="{A85A5321-581F-CBE6-187D-8623299C6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935" y="330639"/>
            <a:ext cx="792685" cy="782777"/>
          </a:xfrm>
          <a:prstGeom prst="rect">
            <a:avLst/>
          </a:prstGeom>
        </p:spPr>
      </p:pic>
      <p:sp>
        <p:nvSpPr>
          <p:cNvPr id="38" name="Subtítulo 2">
            <a:extLst>
              <a:ext uri="{FF2B5EF4-FFF2-40B4-BE49-F238E27FC236}">
                <a16:creationId xmlns="" xmlns:a16="http://schemas.microsoft.com/office/drawing/2014/main" id="{3BE425DA-C95A-77CF-A1F6-4FABCE0B3FF4}"/>
              </a:ext>
            </a:extLst>
          </p:cNvPr>
          <p:cNvSpPr txBox="1">
            <a:spLocks/>
          </p:cNvSpPr>
          <p:nvPr/>
        </p:nvSpPr>
        <p:spPr>
          <a:xfrm>
            <a:off x="6959905" y="1508863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errores se distribuyen de manera homogénea, para todos los valores de la variable dependiente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38">
            <a:extLst>
              <a:ext uri="{FF2B5EF4-FFF2-40B4-BE49-F238E27FC236}">
                <a16:creationId xmlns="" xmlns:a16="http://schemas.microsoft.com/office/drawing/2014/main" id="{511B916D-2246-622A-F887-F8C85E3F6587}"/>
              </a:ext>
            </a:extLst>
          </p:cNvPr>
          <p:cNvSpPr/>
          <p:nvPr/>
        </p:nvSpPr>
        <p:spPr>
          <a:xfrm>
            <a:off x="6097834" y="1508863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70E07465-11D2-7BBB-0AB3-A4565049873D}"/>
              </a:ext>
            </a:extLst>
          </p:cNvPr>
          <p:cNvSpPr/>
          <p:nvPr/>
        </p:nvSpPr>
        <p:spPr>
          <a:xfrm>
            <a:off x="5927606" y="1494108"/>
            <a:ext cx="1085333" cy="1085333"/>
          </a:xfrm>
          <a:prstGeom prst="ellipse">
            <a:avLst/>
          </a:prstGeom>
          <a:gradFill>
            <a:gsLst>
              <a:gs pos="8000">
                <a:srgbClr val="C125B7"/>
              </a:gs>
              <a:gs pos="94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1" name="Conector recto 40">
            <a:extLst>
              <a:ext uri="{FF2B5EF4-FFF2-40B4-BE49-F238E27FC236}">
                <a16:creationId xmlns="" xmlns:a16="http://schemas.microsoft.com/office/drawing/2014/main" id="{A6567B51-6EBB-D511-93C0-20C55333B283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4854426" y="2036775"/>
            <a:ext cx="1073180" cy="10354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14945162-F325-885C-CD75-52B46BB6EB28}"/>
              </a:ext>
            </a:extLst>
          </p:cNvPr>
          <p:cNvSpPr/>
          <p:nvPr/>
        </p:nvSpPr>
        <p:spPr>
          <a:xfrm>
            <a:off x="4728390" y="296410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43" name="Imagen 42">
            <a:extLst>
              <a:ext uri="{FF2B5EF4-FFF2-40B4-BE49-F238E27FC236}">
                <a16:creationId xmlns="" xmlns:a16="http://schemas.microsoft.com/office/drawing/2014/main" id="{3E375F6B-15B0-D7A7-C6BF-DFF5201ED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930" y="1654413"/>
            <a:ext cx="792685" cy="782777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6958072" y="4318557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 los errores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errores son independientes entre si y no hay ningún tipo de correlación entre ellos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Rectángulo redondeado 44">
            <a:extLst>
              <a:ext uri="{FF2B5EF4-FFF2-40B4-BE49-F238E27FC236}">
                <a16:creationId xmlns="" xmlns:a16="http://schemas.microsoft.com/office/drawing/2014/main" id="{A7DAA889-B188-039A-F5BF-C3AF1EAA3478}"/>
              </a:ext>
            </a:extLst>
          </p:cNvPr>
          <p:cNvSpPr/>
          <p:nvPr/>
        </p:nvSpPr>
        <p:spPr>
          <a:xfrm>
            <a:off x="6096001" y="4318557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82297AF6-589E-E012-6004-BBC2B3A66DD0}"/>
              </a:ext>
            </a:extLst>
          </p:cNvPr>
          <p:cNvSpPr/>
          <p:nvPr/>
        </p:nvSpPr>
        <p:spPr>
          <a:xfrm>
            <a:off x="5925772" y="4303802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FF7F2E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7" name="Conector recto 46">
            <a:extLst>
              <a:ext uri="{FF2B5EF4-FFF2-40B4-BE49-F238E27FC236}">
                <a16:creationId xmlns="" xmlns:a16="http://schemas.microsoft.com/office/drawing/2014/main" id="{BC28DF53-6DF0-AA52-D2F8-0296317B1BEC}"/>
              </a:ext>
            </a:extLst>
          </p:cNvPr>
          <p:cNvCxnSpPr>
            <a:cxnSpLocks/>
            <a:stCxn id="59" idx="6"/>
            <a:endCxn id="46" idx="2"/>
          </p:cNvCxnSpPr>
          <p:nvPr/>
        </p:nvCxnSpPr>
        <p:spPr>
          <a:xfrm>
            <a:off x="4884478" y="4097693"/>
            <a:ext cx="1041294" cy="7487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="" xmlns:a16="http://schemas.microsoft.com/office/drawing/2014/main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096" y="4464107"/>
            <a:ext cx="792685" cy="782777"/>
          </a:xfrm>
          <a:prstGeom prst="rect">
            <a:avLst/>
          </a:prstGeom>
        </p:spPr>
      </p:pic>
      <p:sp>
        <p:nvSpPr>
          <p:cNvPr id="50" name="Subtítulo 2">
            <a:extLst>
              <a:ext uri="{FF2B5EF4-FFF2-40B4-BE49-F238E27FC236}">
                <a16:creationId xmlns="" xmlns:a16="http://schemas.microsoft.com/office/drawing/2014/main" id="{8F4F75D6-68CB-D980-10E9-5CC2C36FD98D}"/>
              </a:ext>
            </a:extLst>
          </p:cNvPr>
          <p:cNvSpPr txBox="1">
            <a:spLocks/>
          </p:cNvSpPr>
          <p:nvPr/>
        </p:nvSpPr>
        <p:spPr>
          <a:xfrm>
            <a:off x="6175511" y="5603874"/>
            <a:ext cx="3882867" cy="10178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 multicolinealidad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no existe correlación entre las variables independientes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Rectángulo redondeado 50">
            <a:extLst>
              <a:ext uri="{FF2B5EF4-FFF2-40B4-BE49-F238E27FC236}">
                <a16:creationId xmlns="" xmlns:a16="http://schemas.microsoft.com/office/drawing/2014/main" id="{7AC93BC3-2FA0-FE3D-1507-F54D712C2B2E}"/>
              </a:ext>
            </a:extLst>
          </p:cNvPr>
          <p:cNvSpPr/>
          <p:nvPr/>
        </p:nvSpPr>
        <p:spPr>
          <a:xfrm>
            <a:off x="5313439" y="557749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0EE3A225-6A2B-641B-C14B-06F0F7497963}"/>
              </a:ext>
            </a:extLst>
          </p:cNvPr>
          <p:cNvSpPr/>
          <p:nvPr/>
        </p:nvSpPr>
        <p:spPr>
          <a:xfrm>
            <a:off x="5143211" y="5562736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3" name="Conector recto 52">
            <a:extLst>
              <a:ext uri="{FF2B5EF4-FFF2-40B4-BE49-F238E27FC236}">
                <a16:creationId xmlns="" xmlns:a16="http://schemas.microsoft.com/office/drawing/2014/main" id="{ED0286D6-DA62-2DD4-C951-BEEFE139D08D}"/>
              </a:ext>
            </a:extLst>
          </p:cNvPr>
          <p:cNvCxnSpPr>
            <a:cxnSpLocks/>
            <a:stCxn id="54" idx="5"/>
            <a:endCxn id="52" idx="2"/>
          </p:cNvCxnSpPr>
          <p:nvPr/>
        </p:nvCxnSpPr>
        <p:spPr>
          <a:xfrm>
            <a:off x="4214032" y="5207671"/>
            <a:ext cx="929179" cy="8977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11EE61B2-62A3-52E3-853A-574661FC3252}"/>
              </a:ext>
            </a:extLst>
          </p:cNvPr>
          <p:cNvSpPr/>
          <p:nvPr/>
        </p:nvSpPr>
        <p:spPr>
          <a:xfrm>
            <a:off x="4078502" y="507214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55" name="Imagen 54">
            <a:extLst>
              <a:ext uri="{FF2B5EF4-FFF2-40B4-BE49-F238E27FC236}">
                <a16:creationId xmlns="" xmlns:a16="http://schemas.microsoft.com/office/drawing/2014/main" id="{F4DC1EAB-CACF-049E-CAEE-35E37857F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535" y="5723041"/>
            <a:ext cx="792685" cy="782777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26F60FBA-C524-9B7E-32E3-81EB808EAC2C}"/>
              </a:ext>
            </a:extLst>
          </p:cNvPr>
          <p:cNvSpPr/>
          <p:nvPr/>
        </p:nvSpPr>
        <p:spPr>
          <a:xfrm>
            <a:off x="4725695" y="401830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Subtítulo 2">
            <a:extLst>
              <a:ext uri="{FF2B5EF4-FFF2-40B4-BE49-F238E27FC236}">
                <a16:creationId xmlns="" xmlns:a16="http://schemas.microsoft.com/office/drawing/2014/main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7724847" y="2885041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 muitivariante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las variables tienen una distribución normal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Rectángulo redondeado 44">
            <a:extLst>
              <a:ext uri="{FF2B5EF4-FFF2-40B4-BE49-F238E27FC236}">
                <a16:creationId xmlns="" xmlns:a16="http://schemas.microsoft.com/office/drawing/2014/main" id="{A7DAA889-B188-039A-F5BF-C3AF1EAA3478}"/>
              </a:ext>
            </a:extLst>
          </p:cNvPr>
          <p:cNvSpPr/>
          <p:nvPr/>
        </p:nvSpPr>
        <p:spPr>
          <a:xfrm>
            <a:off x="6862776" y="288504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7" name="Elipse 45">
            <a:extLst>
              <a:ext uri="{FF2B5EF4-FFF2-40B4-BE49-F238E27FC236}">
                <a16:creationId xmlns="" xmlns:a16="http://schemas.microsoft.com/office/drawing/2014/main" id="{82297AF6-589E-E012-6004-BBC2B3A66DD0}"/>
              </a:ext>
            </a:extLst>
          </p:cNvPr>
          <p:cNvSpPr/>
          <p:nvPr/>
        </p:nvSpPr>
        <p:spPr>
          <a:xfrm>
            <a:off x="6692547" y="2870286"/>
            <a:ext cx="1085333" cy="1085333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8" name="Imagen 48">
            <a:extLst>
              <a:ext uri="{FF2B5EF4-FFF2-40B4-BE49-F238E27FC236}">
                <a16:creationId xmlns="" xmlns:a16="http://schemas.microsoft.com/office/drawing/2014/main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871" y="3030591"/>
            <a:ext cx="792685" cy="782777"/>
          </a:xfrm>
          <a:prstGeom prst="rect">
            <a:avLst/>
          </a:prstGeom>
        </p:spPr>
      </p:pic>
      <p:sp>
        <p:nvSpPr>
          <p:cNvPr id="56" name="Elipse 53">
            <a:extLst>
              <a:ext uri="{FF2B5EF4-FFF2-40B4-BE49-F238E27FC236}">
                <a16:creationId xmlns="" xmlns:a16="http://schemas.microsoft.com/office/drawing/2014/main" id="{11EE61B2-62A3-52E3-853A-574661FC3252}"/>
              </a:ext>
            </a:extLst>
          </p:cNvPr>
          <p:cNvSpPr/>
          <p:nvPr/>
        </p:nvSpPr>
        <p:spPr>
          <a:xfrm>
            <a:off x="4783447" y="3332243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7" name="Conector recto 46">
            <a:extLst>
              <a:ext uri="{FF2B5EF4-FFF2-40B4-BE49-F238E27FC236}">
                <a16:creationId xmlns="" xmlns:a16="http://schemas.microsoft.com/office/drawing/2014/main" id="{BC28DF53-6DF0-AA52-D2F8-0296317B1BEC}"/>
              </a:ext>
            </a:extLst>
          </p:cNvPr>
          <p:cNvCxnSpPr>
            <a:cxnSpLocks/>
            <a:stCxn id="56" idx="6"/>
            <a:endCxn id="37" idx="2"/>
          </p:cNvCxnSpPr>
          <p:nvPr/>
        </p:nvCxnSpPr>
        <p:spPr>
          <a:xfrm>
            <a:off x="4942230" y="3411635"/>
            <a:ext cx="1750317" cy="13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090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119325"/>
            <a:ext cx="10334625" cy="393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651732"/>
            <a:ext cx="3466701" cy="978729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ejemplos muestran diferentes relaciones entre la variable dependiente y la independiente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0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1757368"/>
            <a:ext cx="7229475" cy="4343400"/>
          </a:xfrm>
          <a:prstGeom prst="rect">
            <a:avLst/>
          </a:prstGeom>
        </p:spPr>
      </p:pic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73745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ejemplos muestran la relación de los errores contra las predicciones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52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8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Múltivariante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69" y="1939715"/>
            <a:ext cx="4425462" cy="416514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775291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ejemplo muestra la distribución de una de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707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455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9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Errores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02" y="1947553"/>
            <a:ext cx="6613196" cy="44577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560975"/>
            <a:ext cx="3466701" cy="9787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ejemplo muestra la relación de los errores contra las predicciones.</a:t>
            </a: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observa un patrón cíclico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088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94b7d94-68f9-41b0-9fd8-f8ea6ae98d38"/>
    <ds:schemaRef ds:uri="5715b14d-6155-4883-b773-4a6f0b526cee"/>
    <ds:schemaRef ds:uri="0d112806-a571-4b5c-9687-83175e2be7e0"/>
  </ds:schemaRefs>
</ds:datastoreItem>
</file>

<file path=customXml/itemProps2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</TotalTime>
  <Words>1271</Words>
  <Application>Microsoft Office PowerPoint</Application>
  <PresentationFormat>Widescreen</PresentationFormat>
  <Paragraphs>625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Hurme Geometric Sans 2</vt:lpstr>
      <vt:lpstr>Arial</vt:lpstr>
      <vt:lpstr>Calibri</vt:lpstr>
      <vt:lpstr>Calibri Light</vt:lpstr>
      <vt:lpstr>Montserrat Light</vt:lpstr>
      <vt:lpstr>Verdana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Como Construir   un Modelo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87</cp:revision>
  <dcterms:created xsi:type="dcterms:W3CDTF">2023-04-03T19:17:52Z</dcterms:created>
  <dcterms:modified xsi:type="dcterms:W3CDTF">2023-06-23T00:08:32Z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